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0"/>
  </p:notesMasterIdLst>
  <p:sldIdLst>
    <p:sldId id="256" r:id="rId2"/>
    <p:sldId id="396" r:id="rId3"/>
    <p:sldId id="414" r:id="rId4"/>
    <p:sldId id="287" r:id="rId5"/>
    <p:sldId id="539" r:id="rId6"/>
    <p:sldId id="538" r:id="rId7"/>
    <p:sldId id="395" r:id="rId8"/>
    <p:sldId id="351" r:id="rId9"/>
    <p:sldId id="353" r:id="rId10"/>
    <p:sldId id="387" r:id="rId11"/>
    <p:sldId id="352" r:id="rId12"/>
    <p:sldId id="264" r:id="rId13"/>
    <p:sldId id="304" r:id="rId14"/>
    <p:sldId id="267" r:id="rId15"/>
    <p:sldId id="386" r:id="rId16"/>
    <p:sldId id="311" r:id="rId17"/>
    <p:sldId id="541" r:id="rId18"/>
    <p:sldId id="268" r:id="rId19"/>
    <p:sldId id="379" r:id="rId20"/>
    <p:sldId id="333" r:id="rId21"/>
    <p:sldId id="378" r:id="rId22"/>
    <p:sldId id="342" r:id="rId23"/>
    <p:sldId id="321" r:id="rId24"/>
    <p:sldId id="424" r:id="rId25"/>
    <p:sldId id="602" r:id="rId26"/>
    <p:sldId id="389" r:id="rId27"/>
    <p:sldId id="632" r:id="rId28"/>
    <p:sldId id="322" r:id="rId29"/>
    <p:sldId id="400" r:id="rId30"/>
    <p:sldId id="630" r:id="rId31"/>
    <p:sldId id="282" r:id="rId32"/>
    <p:sldId id="628" r:id="rId33"/>
    <p:sldId id="492" r:id="rId34"/>
    <p:sldId id="545" r:id="rId35"/>
    <p:sldId id="285" r:id="rId36"/>
    <p:sldId id="544" r:id="rId37"/>
    <p:sldId id="323" r:id="rId38"/>
    <p:sldId id="359" r:id="rId39"/>
    <p:sldId id="633" r:id="rId40"/>
    <p:sldId id="368" r:id="rId41"/>
    <p:sldId id="363" r:id="rId42"/>
    <p:sldId id="731" r:id="rId43"/>
    <p:sldId id="747" r:id="rId44"/>
    <p:sldId id="364" r:id="rId45"/>
    <p:sldId id="365" r:id="rId46"/>
    <p:sldId id="641" r:id="rId47"/>
    <p:sldId id="642" r:id="rId48"/>
    <p:sldId id="638" r:id="rId49"/>
    <p:sldId id="640" r:id="rId50"/>
    <p:sldId id="645" r:id="rId51"/>
    <p:sldId id="646" r:id="rId52"/>
    <p:sldId id="647" r:id="rId53"/>
    <p:sldId id="648" r:id="rId54"/>
    <p:sldId id="635" r:id="rId55"/>
    <p:sldId id="644" r:id="rId56"/>
    <p:sldId id="367" r:id="rId57"/>
    <p:sldId id="636" r:id="rId58"/>
    <p:sldId id="637" r:id="rId59"/>
  </p:sldIdLst>
  <p:sldSz cx="9144000" cy="6858000" type="screen4x3"/>
  <p:notesSz cx="6858000" cy="9144000"/>
  <p:defaultTextStyle>
    <a:defPPr>
      <a:defRPr lang="en-S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9A937-0A60-432E-A1A2-C5DBB6045D43}" v="1259" dt="2024-04-04T05:18:53.631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24" autoAdjust="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4EBCF95C-B104-4CDD-8654-A0A4D3D18A74}"/>
    <pc:docChg chg="modSld">
      <pc:chgData name="Quy Le" userId="f8ed95e93478bac3" providerId="Windows Live" clId="Web-{4EBCF95C-B104-4CDD-8654-A0A4D3D18A74}" dt="2024-03-31T05:46:22.992" v="1" actId="20577"/>
      <pc:docMkLst>
        <pc:docMk/>
      </pc:docMkLst>
      <pc:sldChg chg="modSp">
        <pc:chgData name="Quy Le" userId="f8ed95e93478bac3" providerId="Windows Live" clId="Web-{4EBCF95C-B104-4CDD-8654-A0A4D3D18A74}" dt="2024-03-31T05:46:22.992" v="1" actId="20577"/>
        <pc:sldMkLst>
          <pc:docMk/>
          <pc:sldMk cId="0" sldId="368"/>
        </pc:sldMkLst>
        <pc:spChg chg="mod">
          <ac:chgData name="Quy Le" userId="f8ed95e93478bac3" providerId="Windows Live" clId="Web-{4EBCF95C-B104-4CDD-8654-A0A4D3D18A74}" dt="2024-03-31T05:46:22.992" v="1" actId="20577"/>
          <ac:spMkLst>
            <pc:docMk/>
            <pc:sldMk cId="0" sldId="368"/>
            <ac:spMk id="100354" creationId="{00000000-0000-0000-0000-000000000000}"/>
          </ac:spMkLst>
        </pc:spChg>
      </pc:sldChg>
    </pc:docChg>
  </pc:docChgLst>
  <pc:docChgLst>
    <pc:chgData name="Quy Le" userId="f8ed95e93478bac3" providerId="Windows Live" clId="Web-{56D9A937-0A60-432E-A1A2-C5DBB6045D43}"/>
    <pc:docChg chg="modSld">
      <pc:chgData name="Quy Le" userId="f8ed95e93478bac3" providerId="Windows Live" clId="Web-{56D9A937-0A60-432E-A1A2-C5DBB6045D43}" dt="2024-04-04T05:18:53.631" v="822" actId="20577"/>
      <pc:docMkLst>
        <pc:docMk/>
      </pc:docMkLst>
      <pc:sldChg chg="addSp modSp">
        <pc:chgData name="Quy Le" userId="f8ed95e93478bac3" providerId="Windows Live" clId="Web-{56D9A937-0A60-432E-A1A2-C5DBB6045D43}" dt="2024-04-04T04:45:07.110" v="488" actId="1076"/>
        <pc:sldMkLst>
          <pc:docMk/>
          <pc:sldMk cId="0" sldId="353"/>
        </pc:sldMkLst>
        <pc:spChg chg="add mod">
          <ac:chgData name="Quy Le" userId="f8ed95e93478bac3" providerId="Windows Live" clId="Web-{56D9A937-0A60-432E-A1A2-C5DBB6045D43}" dt="2024-04-04T04:45:07.110" v="488" actId="1076"/>
          <ac:spMkLst>
            <pc:docMk/>
            <pc:sldMk cId="0" sldId="353"/>
            <ac:spMk id="3" creationId="{7AFE86BC-60DD-D0F5-8AF8-AA700FDF7C3E}"/>
          </ac:spMkLst>
        </pc:spChg>
        <pc:spChg chg="mod">
          <ac:chgData name="Quy Le" userId="f8ed95e93478bac3" providerId="Windows Live" clId="Web-{56D9A937-0A60-432E-A1A2-C5DBB6045D43}" dt="2024-04-04T04:37:04.183" v="481" actId="20577"/>
          <ac:spMkLst>
            <pc:docMk/>
            <pc:sldMk cId="0" sldId="353"/>
            <ac:spMk id="35843" creationId="{00000000-0000-0000-0000-000000000000}"/>
          </ac:spMkLst>
        </pc:spChg>
      </pc:sldChg>
      <pc:sldChg chg="addSp modSp">
        <pc:chgData name="Quy Le" userId="f8ed95e93478bac3" providerId="Windows Live" clId="Web-{56D9A937-0A60-432E-A1A2-C5DBB6045D43}" dt="2024-04-04T05:18:53.631" v="822" actId="20577"/>
        <pc:sldMkLst>
          <pc:docMk/>
          <pc:sldMk cId="0" sldId="387"/>
        </pc:sldMkLst>
        <pc:spChg chg="mod">
          <ac:chgData name="Quy Le" userId="f8ed95e93478bac3" providerId="Windows Live" clId="Web-{56D9A937-0A60-432E-A1A2-C5DBB6045D43}" dt="2024-04-04T05:18:53.631" v="822" actId="20577"/>
          <ac:spMkLst>
            <pc:docMk/>
            <pc:sldMk cId="0" sldId="387"/>
            <ac:spMk id="3" creationId="{00000000-0000-0000-0000-000000000000}"/>
          </ac:spMkLst>
        </pc:spChg>
        <pc:spChg chg="add mod">
          <ac:chgData name="Quy Le" userId="f8ed95e93478bac3" providerId="Windows Live" clId="Web-{56D9A937-0A60-432E-A1A2-C5DBB6045D43}" dt="2024-04-04T05:17:12.286" v="709" actId="20577"/>
          <ac:spMkLst>
            <pc:docMk/>
            <pc:sldMk cId="0" sldId="387"/>
            <ac:spMk id="4" creationId="{29F3FFBC-6492-87AE-F394-30F2039FC4B5}"/>
          </ac:spMkLst>
        </pc:spChg>
      </pc:sldChg>
      <pc:sldChg chg="modSp">
        <pc:chgData name="Quy Le" userId="f8ed95e93478bac3" providerId="Windows Live" clId="Web-{56D9A937-0A60-432E-A1A2-C5DBB6045D43}" dt="2024-04-04T04:33:00.212" v="470" actId="20577"/>
        <pc:sldMkLst>
          <pc:docMk/>
          <pc:sldMk cId="0" sldId="395"/>
        </pc:sldMkLst>
        <pc:spChg chg="mod">
          <ac:chgData name="Quy Le" userId="f8ed95e93478bac3" providerId="Windows Live" clId="Web-{56D9A937-0A60-432E-A1A2-C5DBB6045D43}" dt="2024-04-04T04:33:00.212" v="470" actId="20577"/>
          <ac:spMkLst>
            <pc:docMk/>
            <pc:sldMk cId="0" sldId="395"/>
            <ac:spMk id="10243" creationId="{00000000-0000-0000-0000-000000000000}"/>
          </ac:spMkLst>
        </pc:spChg>
      </pc:sldChg>
      <pc:sldChg chg="addSp modSp">
        <pc:chgData name="Quy Le" userId="f8ed95e93478bac3" providerId="Windows Live" clId="Web-{56D9A937-0A60-432E-A1A2-C5DBB6045D43}" dt="2024-04-04T04:10:54.855" v="102" actId="20577"/>
        <pc:sldMkLst>
          <pc:docMk/>
          <pc:sldMk cId="0" sldId="396"/>
        </pc:sldMkLst>
        <pc:spChg chg="add mod">
          <ac:chgData name="Quy Le" userId="f8ed95e93478bac3" providerId="Windows Live" clId="Web-{56D9A937-0A60-432E-A1A2-C5DBB6045D43}" dt="2024-04-04T04:10:54.855" v="102" actId="20577"/>
          <ac:spMkLst>
            <pc:docMk/>
            <pc:sldMk cId="0" sldId="396"/>
            <ac:spMk id="3" creationId="{E474C3D6-D284-40ED-BC96-6E576A3FA89C}"/>
          </ac:spMkLst>
        </pc:spChg>
      </pc:sldChg>
      <pc:sldChg chg="modSp">
        <pc:chgData name="Quy Le" userId="f8ed95e93478bac3" providerId="Windows Live" clId="Web-{56D9A937-0A60-432E-A1A2-C5DBB6045D43}" dt="2024-04-04T04:33:11.806" v="471" actId="20577"/>
        <pc:sldMkLst>
          <pc:docMk/>
          <pc:sldMk cId="0" sldId="414"/>
        </pc:sldMkLst>
        <pc:spChg chg="mod">
          <ac:chgData name="Quy Le" userId="f8ed95e93478bac3" providerId="Windows Live" clId="Web-{56D9A937-0A60-432E-A1A2-C5DBB6045D43}" dt="2024-04-04T04:33:11.806" v="471" actId="20577"/>
          <ac:spMkLst>
            <pc:docMk/>
            <pc:sldMk cId="0" sldId="414"/>
            <ac:spMk id="92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38866-88BD-4CCA-ABAF-3632E370E37A}" type="datetimeFigureOut">
              <a:rPr lang="en-US"/>
              <a:t>4/3/2024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C73D6D-7F01-45BD-B47C-CE1A2EBE28A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đối</a:t>
            </a:r>
            <a:r>
              <a:rPr lang="en-US" baseline="0"/>
              <a:t> tượng cần bổ sung VTM B12: Người già, cắt dạ dày, cắt đại tràng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69197-B6FD-41DE-A25F-1478C3F231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339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7577F-DDC1-425A-B991-8D0953EE5A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6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14D4A8-E339-4D24-A1CB-567B983ED7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24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A0983-A9C7-431E-BF44-7777E506798F}" type="slidenum">
              <a:rPr lang="en-SG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64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A0EBC-981D-4548-8E4C-7BBB32DB3A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053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679EE-FBD4-4A9C-9DBD-BF0A90ED00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96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758B0-6245-44A1-9E87-8B0F630BA7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990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3300C4-AF2C-485A-B06A-13AAA4CBB6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438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C351BA-7D14-4ADD-8664-2BE21550E2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95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EBFDB-4D42-45BE-AF27-F29178F0FB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477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6652-9636-45A3-930F-BA3DDC208E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67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8B58C-879D-4EC7-8E63-F889383C038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598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7CFB7C5-EE17-4CED-A0BE-CF22DB905C3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491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55" y="764705"/>
            <a:ext cx="8776335" cy="864095"/>
          </a:xfrm>
        </p:spPr>
        <p:txBody>
          <a:bodyPr>
            <a:normAutofit fontScale="90000"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SG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LÝ </a:t>
            </a:r>
            <a:r>
              <a:rPr lang="en-US" alt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VỀ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811544" y="1772816"/>
            <a:ext cx="4083050" cy="5041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5" y="3244334"/>
            <a:ext cx="438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4077072"/>
            <a:ext cx="842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/>
              <a:t> </a:t>
            </a:r>
            <a:r>
              <a:rPr lang="en-US" altLang="en-SG" dirty="0" err="1"/>
              <a:t>Trình</a:t>
            </a:r>
            <a:r>
              <a:rPr lang="en-US" altLang="en-SG" dirty="0"/>
              <a:t> </a:t>
            </a:r>
            <a:r>
              <a:rPr lang="en-US" altLang="en-SG" dirty="0" err="1"/>
              <a:t>bày</a:t>
            </a:r>
            <a:r>
              <a:rPr lang="en-US" altLang="en-SG" dirty="0"/>
              <a:t> </a:t>
            </a:r>
            <a:r>
              <a:rPr lang="en-US" altLang="en-SG" dirty="0" err="1"/>
              <a:t>chức</a:t>
            </a:r>
            <a:r>
              <a:rPr lang="en-US" altLang="en-SG" dirty="0"/>
              <a:t> </a:t>
            </a:r>
            <a:r>
              <a:rPr lang="en-US" altLang="en-SG" dirty="0" err="1"/>
              <a:t>năng</a:t>
            </a:r>
            <a:r>
              <a:rPr lang="en-US" altLang="en-SG" dirty="0"/>
              <a:t>, </a:t>
            </a:r>
            <a:r>
              <a:rPr lang="en-US" altLang="en-SG" dirty="0" err="1"/>
              <a:t>tính</a:t>
            </a:r>
            <a:r>
              <a:rPr lang="en-US" altLang="en-SG" dirty="0"/>
              <a:t> </a:t>
            </a:r>
            <a:r>
              <a:rPr lang="en-US" altLang="en-SG" dirty="0" err="1"/>
              <a:t>chất</a:t>
            </a:r>
            <a:r>
              <a:rPr lang="en-US" altLang="en-SG" dirty="0"/>
              <a:t> </a:t>
            </a:r>
            <a:r>
              <a:rPr lang="en-US" altLang="en-SG" dirty="0" err="1"/>
              <a:t>của</a:t>
            </a:r>
            <a:r>
              <a:rPr lang="en-US" altLang="en-SG" dirty="0"/>
              <a:t> </a:t>
            </a:r>
            <a:r>
              <a:rPr lang="en-US" altLang="en-SG" dirty="0" err="1"/>
              <a:t>máu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3 </a:t>
            </a:r>
            <a:r>
              <a:rPr lang="en-US" altLang="en-SG" dirty="0" err="1"/>
              <a:t>dòng</a:t>
            </a:r>
            <a:r>
              <a:rPr lang="en-US" altLang="en-SG" dirty="0"/>
              <a:t> </a:t>
            </a:r>
            <a:r>
              <a:rPr lang="en-US" altLang="en-SG" dirty="0" err="1"/>
              <a:t>tế</a:t>
            </a:r>
            <a:r>
              <a:rPr lang="en-US" altLang="en-SG" dirty="0"/>
              <a:t> </a:t>
            </a:r>
            <a:r>
              <a:rPr lang="en-US" altLang="en-SG" dirty="0" err="1"/>
              <a:t>bào</a:t>
            </a:r>
            <a:r>
              <a:rPr lang="en-US" altLang="en-SG" dirty="0"/>
              <a:t> RBC, WBC, PLT.</a:t>
            </a:r>
            <a:endParaRPr lang="en-SG" altLang="en-SG" dirty="0"/>
          </a:p>
          <a:p>
            <a:r>
              <a:rPr lang="en-SG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 err="1"/>
              <a:t>Hiểu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p</a:t>
            </a:r>
            <a:r>
              <a:rPr lang="en-SG" dirty="0" err="1"/>
              <a:t>hân</a:t>
            </a:r>
            <a:r>
              <a:rPr lang="en-SG" dirty="0"/>
              <a:t> </a:t>
            </a:r>
            <a:r>
              <a:rPr lang="en-SG" dirty="0" err="1"/>
              <a:t>loại</a:t>
            </a:r>
            <a:r>
              <a:rPr lang="en-SG" dirty="0"/>
              <a:t> </a:t>
            </a:r>
            <a:r>
              <a:rPr lang="en-SG" dirty="0" err="1"/>
              <a:t>hệ</a:t>
            </a:r>
            <a:r>
              <a:rPr lang="en-SG" dirty="0"/>
              <a:t> </a:t>
            </a:r>
            <a:r>
              <a:rPr lang="en-SG" dirty="0" err="1"/>
              <a:t>nhóm</a:t>
            </a:r>
            <a:r>
              <a:rPr lang="en-SG" dirty="0"/>
              <a:t> </a:t>
            </a:r>
            <a:r>
              <a:rPr lang="en-SG" dirty="0" err="1"/>
              <a:t>máu</a:t>
            </a:r>
            <a:r>
              <a:rPr lang="en-SG" dirty="0"/>
              <a:t> ABO </a:t>
            </a:r>
            <a:r>
              <a:rPr lang="en-US" altLang="en-SG" dirty="0" err="1"/>
              <a:t>và</a:t>
            </a:r>
            <a:r>
              <a:rPr lang="vi-VN" dirty="0"/>
              <a:t> hệ Rh</a:t>
            </a:r>
            <a:r>
              <a:rPr lang="en-US" altLang="vi-V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vi-V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vi-VN" dirty="0"/>
              <a:t> </a:t>
            </a:r>
            <a:r>
              <a:rPr lang="en-US" altLang="vi-VN" dirty="0" err="1"/>
              <a:t>Nêu</a:t>
            </a:r>
            <a:r>
              <a:rPr lang="en-US" altLang="vi-VN" dirty="0"/>
              <a:t> </a:t>
            </a:r>
            <a:r>
              <a:rPr lang="en-US" altLang="vi-VN" dirty="0" err="1"/>
              <a:t>cơ</a:t>
            </a:r>
            <a:r>
              <a:rPr lang="en-US" altLang="vi-VN" dirty="0"/>
              <a:t> </a:t>
            </a:r>
            <a:r>
              <a:rPr lang="en-US" altLang="vi-VN" dirty="0" err="1"/>
              <a:t>chế</a:t>
            </a:r>
            <a:r>
              <a:rPr lang="en-US" altLang="vi-VN" dirty="0"/>
              <a:t> </a:t>
            </a:r>
            <a:r>
              <a:rPr lang="en-US" altLang="vi-VN" dirty="0" err="1"/>
              <a:t>quá</a:t>
            </a:r>
            <a:r>
              <a:rPr lang="en-US" altLang="vi-VN" dirty="0"/>
              <a:t> </a:t>
            </a:r>
            <a:r>
              <a:rPr lang="en-US" altLang="vi-VN" dirty="0" err="1"/>
              <a:t>trình</a:t>
            </a:r>
            <a:r>
              <a:rPr lang="en-US" altLang="vi-VN" dirty="0"/>
              <a:t> </a:t>
            </a:r>
            <a:r>
              <a:rPr lang="en-US" altLang="vi-VN" dirty="0" err="1"/>
              <a:t>đông</a:t>
            </a:r>
            <a:r>
              <a:rPr lang="en-US" altLang="vi-VN" dirty="0"/>
              <a:t> </a:t>
            </a:r>
            <a:r>
              <a:rPr lang="en-US" altLang="vi-VN" dirty="0" err="1"/>
              <a:t>máu</a:t>
            </a:r>
            <a:r>
              <a:rPr lang="en-US" altLang="vi-VN" dirty="0"/>
              <a:t>.</a:t>
            </a:r>
            <a:r>
              <a:rPr lang="vi-VN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3608" y="343179"/>
            <a:ext cx="7399734" cy="39957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THỂ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1" y="1288972"/>
            <a:ext cx="4680521" cy="2457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4293096"/>
            <a:ext cx="6552728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 </a:t>
            </a:r>
            <a:r>
              <a:rPr lang="en-SG" dirty="0" err="1"/>
              <a:t>gồm</a:t>
            </a:r>
            <a:r>
              <a:rPr lang="en-SG" dirty="0"/>
              <a:t> 3 </a:t>
            </a:r>
            <a:r>
              <a:rPr lang="en-SG" dirty="0" err="1"/>
              <a:t>lớp</a:t>
            </a:r>
            <a:r>
              <a:rPr lang="en-SG" dirty="0"/>
              <a:t>: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</a:t>
            </a:r>
            <a:r>
              <a:rPr lang="en-SG" dirty="0" err="1"/>
              <a:t>ngoài</a:t>
            </a:r>
            <a:r>
              <a:rPr lang="en-SG" dirty="0"/>
              <a:t>: </a:t>
            </a:r>
            <a:r>
              <a:rPr lang="en-SG" dirty="0" err="1"/>
              <a:t>là</a:t>
            </a:r>
            <a:r>
              <a:rPr lang="en-SG" dirty="0"/>
              <a:t> glycoprotein, glycolipid </a:t>
            </a:r>
            <a:r>
              <a:rPr lang="en-SG" dirty="0" err="1"/>
              <a:t>và</a:t>
            </a:r>
            <a:r>
              <a:rPr lang="en-SG" dirty="0"/>
              <a:t> acid sialic.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lipid: Phospholipid, Cholesterol, Glycolipid</a:t>
            </a:r>
            <a:r>
              <a:rPr lang="en-US" altLang="en-SG" dirty="0"/>
              <a:t>.</a:t>
            </a:r>
            <a:endParaRPr lang="en-SG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err="1">
                <a:latin typeface="Arial"/>
                <a:cs typeface="Arial"/>
              </a:rPr>
              <a:t>Lớp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trong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cùng</a:t>
            </a:r>
            <a:r>
              <a:rPr lang="en-SG" dirty="0">
                <a:latin typeface="Arial"/>
                <a:cs typeface="Arial"/>
              </a:rPr>
              <a:t>: </a:t>
            </a:r>
            <a:r>
              <a:rPr lang="en-SG" err="1">
                <a:latin typeface="Arial"/>
                <a:cs typeface="Arial"/>
              </a:rPr>
              <a:t>Điều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hòa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hoạt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động</a:t>
            </a:r>
            <a:r>
              <a:rPr lang="en-SG" dirty="0">
                <a:latin typeface="Arial"/>
                <a:cs typeface="Arial"/>
              </a:rPr>
              <a:t> enzyme </a:t>
            </a:r>
            <a:r>
              <a:rPr lang="en-US" altLang="en-SG" dirty="0">
                <a:latin typeface="Arial"/>
                <a:cs typeface="Arial"/>
              </a:rPr>
              <a:t>G6PD (</a:t>
            </a:r>
            <a:r>
              <a:rPr lang="en-US" altLang="en-SG" i="1" dirty="0">
                <a:highlight>
                  <a:srgbClr val="FFFF00"/>
                </a:highlight>
                <a:latin typeface="Arial"/>
                <a:cs typeface="Arial"/>
              </a:rPr>
              <a:t>protect HC</a:t>
            </a:r>
            <a:r>
              <a:rPr lang="en-US" altLang="en-SG" dirty="0">
                <a:latin typeface="Arial"/>
                <a:cs typeface="Arial"/>
              </a:rPr>
              <a:t>)</a:t>
            </a:r>
            <a:r>
              <a:rPr lang="en-SG" dirty="0">
                <a:latin typeface="Arial"/>
                <a:cs typeface="Arial"/>
              </a:rPr>
              <a:t> ở </a:t>
            </a:r>
            <a:r>
              <a:rPr lang="en-SG" err="1">
                <a:latin typeface="Arial"/>
                <a:cs typeface="Arial"/>
              </a:rPr>
              <a:t>màng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US" altLang="en-SG" err="1">
                <a:latin typeface="Arial"/>
                <a:cs typeface="Arial"/>
              </a:rPr>
              <a:t>tế</a:t>
            </a:r>
            <a:r>
              <a:rPr lang="en-US" altLang="en-SG" dirty="0">
                <a:latin typeface="Arial"/>
                <a:cs typeface="Arial"/>
              </a:rPr>
              <a:t> </a:t>
            </a:r>
            <a:r>
              <a:rPr lang="en-US" altLang="en-SG" err="1">
                <a:latin typeface="Arial"/>
                <a:cs typeface="Arial"/>
              </a:rPr>
              <a:t>bào</a:t>
            </a:r>
            <a:r>
              <a:rPr lang="en-SG" dirty="0">
                <a:latin typeface="Arial"/>
                <a:cs typeface="Arial"/>
              </a:rPr>
              <a:t>. (Khi baby </a:t>
            </a:r>
            <a:r>
              <a:rPr lang="en-SG" err="1">
                <a:latin typeface="Arial"/>
                <a:cs typeface="Arial"/>
              </a:rPr>
              <a:t>sinh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ra</a:t>
            </a:r>
            <a:r>
              <a:rPr lang="en-SG" dirty="0">
                <a:latin typeface="Arial"/>
                <a:cs typeface="Arial"/>
              </a:rPr>
              <a:t> lack of G6PD, </a:t>
            </a:r>
            <a:r>
              <a:rPr lang="en-SG" err="1">
                <a:latin typeface="Arial"/>
                <a:cs typeface="Arial"/>
              </a:rPr>
              <a:t>tránh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uống</a:t>
            </a:r>
            <a:r>
              <a:rPr lang="en-SG" dirty="0">
                <a:latin typeface="Arial"/>
                <a:cs typeface="Arial"/>
              </a:rPr>
              <a:t> paracetamol, vitamin C, </a:t>
            </a:r>
            <a:r>
              <a:rPr lang="en-SG" err="1">
                <a:latin typeface="Arial"/>
                <a:cs typeface="Arial"/>
              </a:rPr>
              <a:t>thuốc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sốt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rét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vì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nó</a:t>
            </a:r>
            <a:r>
              <a:rPr lang="en-SG" dirty="0">
                <a:latin typeface="Arial"/>
                <a:cs typeface="Arial"/>
              </a:rPr>
              <a:t> affect HC </a:t>
            </a:r>
            <a:r>
              <a:rPr lang="en-SG" err="1">
                <a:latin typeface="Arial"/>
                <a:cs typeface="Arial"/>
              </a:rPr>
              <a:t>mà</a:t>
            </a:r>
            <a:r>
              <a:rPr lang="en-SG" dirty="0">
                <a:latin typeface="Arial"/>
                <a:cs typeface="Arial"/>
              </a:rPr>
              <a:t> HC </a:t>
            </a:r>
            <a:r>
              <a:rPr lang="en-SG" err="1">
                <a:latin typeface="Arial"/>
                <a:cs typeface="Arial"/>
              </a:rPr>
              <a:t>khi</a:t>
            </a:r>
            <a:r>
              <a:rPr lang="en-SG" dirty="0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mất</a:t>
            </a:r>
            <a:r>
              <a:rPr lang="en-SG" dirty="0">
                <a:latin typeface="Arial"/>
                <a:cs typeface="Arial"/>
              </a:rPr>
              <a:t> G6PD </a:t>
            </a:r>
            <a:r>
              <a:rPr lang="en-SG" err="1">
                <a:latin typeface="Arial"/>
                <a:cs typeface="Arial"/>
              </a:rPr>
              <a:t>sẽ</a:t>
            </a:r>
            <a:r>
              <a:rPr lang="en-SG">
                <a:latin typeface="Arial"/>
                <a:cs typeface="Arial"/>
              </a:rPr>
              <a:t> b</a:t>
            </a:r>
            <a:r>
              <a:rPr lang="en-SG" dirty="0">
                <a:latin typeface="Arial"/>
                <a:cs typeface="Arial"/>
              </a:rPr>
              <a:t>ị</a:t>
            </a:r>
            <a:r>
              <a:rPr lang="en-SG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mấy</a:t>
            </a:r>
            <a:r>
              <a:rPr lang="en-SG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thuốc</a:t>
            </a:r>
            <a:r>
              <a:rPr lang="en-SG">
                <a:latin typeface="Arial"/>
                <a:cs typeface="Arial"/>
              </a:rPr>
              <a:t> </a:t>
            </a:r>
            <a:r>
              <a:rPr lang="en-SG" err="1">
                <a:latin typeface="Arial"/>
                <a:cs typeface="Arial"/>
              </a:rPr>
              <a:t>này</a:t>
            </a:r>
            <a:r>
              <a:rPr lang="en-SG" dirty="0">
                <a:latin typeface="Arial"/>
                <a:cs typeface="Arial"/>
              </a:rPr>
              <a:t> destroy)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3FFBC-6492-87AE-F394-30F2039FC4B5}"/>
              </a:ext>
            </a:extLst>
          </p:cNvPr>
          <p:cNvSpPr txBox="1"/>
          <p:nvPr/>
        </p:nvSpPr>
        <p:spPr>
          <a:xfrm>
            <a:off x="6809013" y="726520"/>
            <a:ext cx="66400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Hypertonic (</a:t>
            </a:r>
            <a:r>
              <a:rPr lang="en-GB" dirty="0" err="1">
                <a:latin typeface="Arial"/>
                <a:cs typeface="Arial"/>
              </a:rPr>
              <a:t>ưu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trương</a:t>
            </a:r>
            <a:r>
              <a:rPr lang="en-GB" dirty="0">
                <a:latin typeface="Arial"/>
                <a:cs typeface="Arial"/>
              </a:rPr>
              <a:t>): </a:t>
            </a:r>
            <a:r>
              <a:rPr lang="en-GB" dirty="0" err="1">
                <a:latin typeface="Times New Roman"/>
                <a:cs typeface="Times New Roman"/>
              </a:rPr>
              <a:t>nồng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độ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chất</a:t>
            </a:r>
            <a:r>
              <a:rPr lang="en-GB" dirty="0">
                <a:latin typeface="Times New Roman"/>
                <a:cs typeface="Times New Roman"/>
              </a:rPr>
              <a:t> tan </a:t>
            </a:r>
            <a:r>
              <a:rPr lang="en-GB" dirty="0" err="1">
                <a:latin typeface="Times New Roman"/>
                <a:cs typeface="Times New Roman"/>
              </a:rPr>
              <a:t>lớn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hơn</a:t>
            </a:r>
            <a:r>
              <a:rPr lang="en-GB" dirty="0">
                <a:latin typeface="Times New Roman"/>
                <a:cs typeface="Times New Roman"/>
              </a:rPr>
              <a:t> so </a:t>
            </a:r>
            <a:r>
              <a:rPr lang="en-GB" dirty="0" err="1">
                <a:latin typeface="Times New Roman"/>
                <a:cs typeface="Times New Roman"/>
              </a:rPr>
              <a:t>với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môi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trường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nội</a:t>
            </a:r>
            <a:r>
              <a:rPr lang="en-GB" dirty="0">
                <a:latin typeface="Times New Roman"/>
                <a:cs typeface="Times New Roman"/>
              </a:rPr>
              <a:t> </a:t>
            </a:r>
            <a:r>
              <a:rPr lang="en-GB" dirty="0" err="1">
                <a:latin typeface="Times New Roman"/>
                <a:cs typeface="Times New Roman"/>
              </a:rPr>
              <a:t>bào</a:t>
            </a:r>
            <a:r>
              <a:rPr lang="en-GB" dirty="0">
                <a:latin typeface="Times New Roman"/>
                <a:cs typeface="Times New Roman"/>
              </a:rPr>
              <a:t>.</a:t>
            </a:r>
            <a:endParaRPr lang="en-GB" dirty="0">
              <a:latin typeface="Arial"/>
              <a:cs typeface="Arial"/>
            </a:endParaRPr>
          </a:p>
          <a:p>
            <a:r>
              <a:rPr lang="en-GB" dirty="0">
                <a:latin typeface="Arial"/>
                <a:cs typeface="Arial"/>
              </a:rPr>
              <a:t>VD: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áp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suất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thẩm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thấu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HT </a:t>
            </a:r>
            <a:r>
              <a:rPr lang="en-GB" dirty="0" err="1">
                <a:latin typeface="Arial"/>
                <a:cs typeface="Arial"/>
              </a:rPr>
              <a:t>là</a:t>
            </a:r>
            <a:r>
              <a:rPr lang="en-GB" dirty="0">
                <a:latin typeface="Arial"/>
                <a:cs typeface="Arial"/>
              </a:rPr>
              <a:t> 300 </a:t>
            </a:r>
            <a:r>
              <a:rPr lang="en-GB" dirty="0" err="1">
                <a:latin typeface="Arial"/>
                <a:cs typeface="Arial"/>
              </a:rPr>
              <a:t>mosmol</a:t>
            </a:r>
            <a:r>
              <a:rPr lang="en-GB" dirty="0">
                <a:latin typeface="Arial"/>
                <a:cs typeface="Arial"/>
              </a:rPr>
              <a:t>/kg. Khi </a:t>
            </a:r>
            <a:r>
              <a:rPr lang="en-GB" dirty="0" err="1">
                <a:latin typeface="Arial"/>
                <a:cs typeface="Arial"/>
              </a:rPr>
              <a:t>truyền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3% </a:t>
            </a:r>
            <a:r>
              <a:rPr lang="en-GB" dirty="0" err="1">
                <a:latin typeface="Arial"/>
                <a:cs typeface="Arial"/>
              </a:rPr>
              <a:t>vào</a:t>
            </a:r>
            <a:r>
              <a:rPr lang="en-GB" dirty="0">
                <a:latin typeface="Arial"/>
                <a:cs typeface="Arial"/>
              </a:rPr>
              <a:t> body, </a:t>
            </a:r>
            <a:r>
              <a:rPr lang="en-GB" dirty="0" err="1">
                <a:latin typeface="Arial"/>
                <a:cs typeface="Arial"/>
              </a:rPr>
              <a:t>vì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này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nồng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độ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quá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cao</a:t>
            </a:r>
            <a:r>
              <a:rPr lang="en-GB" dirty="0">
                <a:latin typeface="Arial"/>
                <a:cs typeface="Arial"/>
              </a:rPr>
              <a:t> (3% </a:t>
            </a:r>
            <a:r>
              <a:rPr lang="en-GB" dirty="0" err="1">
                <a:latin typeface="Arial"/>
                <a:cs typeface="Arial"/>
              </a:rPr>
              <a:t>muối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đương</a:t>
            </a:r>
            <a:r>
              <a:rPr lang="en-GB" dirty="0">
                <a:latin typeface="Arial"/>
                <a:cs typeface="Arial"/>
              </a:rPr>
              <a:t> 1000 </a:t>
            </a:r>
            <a:r>
              <a:rPr lang="vi" dirty="0" err="1">
                <a:latin typeface="Arial"/>
                <a:cs typeface="Arial"/>
              </a:rPr>
              <a:t>osmol</a:t>
            </a:r>
            <a:r>
              <a:rPr lang="vi" dirty="0">
                <a:latin typeface="Arial"/>
                <a:cs typeface="Arial"/>
              </a:rPr>
              <a:t>/l</a:t>
            </a:r>
            <a:r>
              <a:rPr lang="en-GB" dirty="0">
                <a:latin typeface="Arial"/>
                <a:cs typeface="Arial"/>
              </a:rPr>
              <a:t>) =&gt; </a:t>
            </a:r>
            <a:r>
              <a:rPr lang="en-GB" dirty="0" err="1">
                <a:latin typeface="Arial"/>
                <a:cs typeface="Arial"/>
              </a:rPr>
              <a:t>nước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từ</a:t>
            </a:r>
            <a:r>
              <a:rPr lang="en-GB" dirty="0">
                <a:latin typeface="Arial"/>
                <a:cs typeface="Arial"/>
              </a:rPr>
              <a:t> HC </a:t>
            </a:r>
            <a:r>
              <a:rPr lang="en-GB" dirty="0" err="1">
                <a:latin typeface="Arial"/>
                <a:cs typeface="Arial"/>
              </a:rPr>
              <a:t>chảy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ngoài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gây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teo</a:t>
            </a:r>
            <a:r>
              <a:rPr lang="en-GB" dirty="0">
                <a:latin typeface="Arial"/>
                <a:cs typeface="Arial"/>
              </a:rPr>
              <a:t> HC.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00125" y="927100"/>
            <a:ext cx="7467600" cy="7159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1720444"/>
            <a:ext cx="8482398" cy="4363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1000125" y="927100"/>
            <a:ext cx="74676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/>
          </p:nvPr>
        </p:nvGraphicFramePr>
        <p:xfrm>
          <a:off x="782638" y="2967038"/>
          <a:ext cx="7796212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45200" imgH="1479550" progId="Paint.Picture">
                  <p:embed/>
                </p:oleObj>
              </mc:Choice>
              <mc:Fallback>
                <p:oleObj r:id="rId2" imgW="6045200" imgH="147955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638" y="2967038"/>
                        <a:ext cx="7796212" cy="190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SG"/>
              <a:t>Người sống ở nơi nồng độ Oxy thấp.</a:t>
            </a:r>
          </a:p>
          <a:p>
            <a:pPr eaLnBrk="1" hangingPunct="1"/>
            <a:r>
              <a:rPr lang="en-SG"/>
              <a:t>Người hoạt động, vận động nhiều.</a:t>
            </a:r>
          </a:p>
          <a:p>
            <a:pPr eaLnBrk="1" hangingPunct="1"/>
            <a:r>
              <a:rPr lang="en-SG"/>
              <a:t>Trẻ sơ sinh.</a:t>
            </a:r>
          </a:p>
          <a:p>
            <a:pPr eaLnBrk="1" hangingPunct="1"/>
            <a:r>
              <a:rPr lang="en-SG"/>
              <a:t>Nồng độ erythropoietin. </a:t>
            </a:r>
          </a:p>
          <a:p>
            <a:pPr eaLnBrk="1" hangingPunct="1"/>
            <a:r>
              <a:rPr lang="en-US" altLang="en-SG"/>
              <a:t>Men G6PD.</a:t>
            </a:r>
          </a:p>
        </p:txBody>
      </p:sp>
      <p:sp>
        <p:nvSpPr>
          <p:cNvPr id="5" name="Title 1"/>
          <p:cNvSpPr txBox="1"/>
          <p:nvPr/>
        </p:nvSpPr>
        <p:spPr bwMode="auto">
          <a:xfrm>
            <a:off x="971599" y="836712"/>
            <a:ext cx="8029525" cy="5206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 PHỤ THUỘC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3456384" cy="5184575"/>
          </a:xfrm>
        </p:spPr>
        <p:txBody>
          <a:bodyPr>
            <a:normAutofit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vi-VN" sz="1600" dirty="0"/>
              <a:t>Nơi sản sinh hồng</a:t>
            </a:r>
            <a:r>
              <a:rPr lang="en-US" sz="1600" dirty="0"/>
              <a:t> </a:t>
            </a:r>
            <a:r>
              <a:rPr lang="vi-VN" sz="1600" dirty="0"/>
              <a:t>cầu:</a:t>
            </a:r>
          </a:p>
          <a:p>
            <a:pPr marL="401955" indent="-285750" eaLnBrk="1" hangingPunct="1">
              <a:defRPr/>
            </a:pPr>
            <a:r>
              <a:rPr lang="vi-VN" sz="1600" dirty="0"/>
              <a:t>Trong </a:t>
            </a:r>
            <a:r>
              <a:rPr lang="vi-VN" sz="1600" u="sng" dirty="0"/>
              <a:t>những tuần đầu tiên của phôi</a:t>
            </a:r>
            <a:r>
              <a:rPr lang="vi-VN" sz="1600" dirty="0"/>
              <a:t>, hồng cầu</a:t>
            </a:r>
            <a:r>
              <a:rPr lang="en-US" sz="1600" dirty="0"/>
              <a:t> </a:t>
            </a:r>
            <a:r>
              <a:rPr lang="vi-VN" sz="1600" dirty="0"/>
              <a:t>được sinh ra ở </a:t>
            </a:r>
            <a:r>
              <a:rPr lang="vi-VN" sz="1600" i="1" u="sng" dirty="0"/>
              <a:t>lá thai giữa..</a:t>
            </a:r>
            <a:endParaRPr lang="en-US" sz="1600" i="1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vi-VN" sz="1600" dirty="0"/>
              <a:t>Từ tháng thứ 2 đến tháng thứ 4 </a:t>
            </a:r>
            <a:r>
              <a:rPr lang="en-US" altLang="vi-VN" sz="1600" dirty="0" err="1"/>
              <a:t>bào</a:t>
            </a:r>
            <a:r>
              <a:rPr lang="en-US" altLang="vi-VN" sz="1600" dirty="0"/>
              <a:t> </a:t>
            </a:r>
            <a:r>
              <a:rPr lang="en-US" altLang="vi-VN" sz="1600" dirty="0" err="1"/>
              <a:t>thai</a:t>
            </a:r>
            <a:r>
              <a:rPr lang="vi-VN" sz="1600" dirty="0"/>
              <a:t>: gan, lách, hạch lympho là những cơ quan sản sinh</a:t>
            </a:r>
            <a:r>
              <a:rPr lang="en-US" sz="1600" dirty="0"/>
              <a:t> </a:t>
            </a:r>
            <a:r>
              <a:rPr lang="vi-VN" sz="1600" dirty="0"/>
              <a:t>hồng cầu.</a:t>
            </a:r>
          </a:p>
          <a:p>
            <a:endParaRPr lang="en-US" sz="1600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i="1" u="sng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1043608" y="404664"/>
            <a:ext cx="7416824" cy="5040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99992" y="908720"/>
            <a:ext cx="3063126" cy="268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327" y="3874782"/>
            <a:ext cx="3147742" cy="294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844824"/>
            <a:ext cx="4430266" cy="4114800"/>
          </a:xfrm>
        </p:spPr>
        <p:txBody>
          <a:bodyPr/>
          <a:lstStyle/>
          <a:p>
            <a:pPr marL="609600" indent="-609600" eaLnBrk="1" hangingPunct="1"/>
            <a:r>
              <a:rPr lang="en-SG" sz="2400" dirty="0" err="1">
                <a:solidFill>
                  <a:srgbClr val="FF0000"/>
                </a:solidFill>
              </a:rPr>
              <a:t>Sau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khi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sinh</a:t>
            </a:r>
            <a:r>
              <a:rPr lang="en-SG" sz="2400" dirty="0">
                <a:solidFill>
                  <a:srgbClr val="FF0000"/>
                </a:solidFill>
              </a:rPr>
              <a:t>, </a:t>
            </a:r>
            <a:r>
              <a:rPr lang="en-SG" sz="2400" dirty="0" err="1">
                <a:solidFill>
                  <a:srgbClr val="FF0000"/>
                </a:solidFill>
              </a:rPr>
              <a:t>hồng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cầu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được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sản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xuất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từ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tủy</a:t>
            </a:r>
            <a:r>
              <a:rPr lang="en-SG" sz="2400" i="1" u="sng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xương</a:t>
            </a:r>
            <a:r>
              <a:rPr lang="en-SG" sz="2400" i="1" u="sng" dirty="0"/>
              <a:t>. </a:t>
            </a:r>
          </a:p>
          <a:p>
            <a:pPr marL="609600" indent="-609600" eaLnBrk="1" hangingPunct="1"/>
            <a:r>
              <a:rPr lang="en-SG" sz="2400" dirty="0"/>
              <a:t>&lt;5 </a:t>
            </a:r>
            <a:r>
              <a:rPr lang="en-SG" sz="2400" dirty="0" err="1"/>
              <a:t>tuổi</a:t>
            </a:r>
            <a:r>
              <a:rPr lang="en-SG" sz="2400" dirty="0"/>
              <a:t>: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của</a:t>
            </a:r>
            <a:r>
              <a:rPr lang="en-SG" sz="2400" dirty="0"/>
              <a:t> </a:t>
            </a:r>
            <a:r>
              <a:rPr lang="en-SG" sz="2400" dirty="0" err="1"/>
              <a:t>tất</a:t>
            </a:r>
            <a:r>
              <a:rPr lang="en-SG" sz="2400" dirty="0"/>
              <a:t> </a:t>
            </a:r>
            <a:r>
              <a:rPr lang="en-SG" sz="2400" dirty="0" err="1"/>
              <a:t>cả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dirty="0" err="1"/>
              <a:t>xương</a:t>
            </a:r>
            <a:r>
              <a:rPr lang="en-SG" sz="2400" dirty="0"/>
              <a:t>.  </a:t>
            </a:r>
          </a:p>
          <a:p>
            <a:pPr marL="609600" indent="-609600" eaLnBrk="1" hangingPunct="1"/>
            <a:r>
              <a:rPr lang="en-SG" sz="2400" dirty="0" err="1"/>
              <a:t>Sau</a:t>
            </a:r>
            <a:r>
              <a:rPr lang="en-SG" sz="2400" dirty="0"/>
              <a:t> 20 </a:t>
            </a:r>
            <a:r>
              <a:rPr lang="en-SG" sz="2400" dirty="0" err="1"/>
              <a:t>tuổi</a:t>
            </a:r>
            <a:r>
              <a:rPr lang="en-SG" sz="2400" dirty="0"/>
              <a:t>, </a:t>
            </a:r>
            <a:r>
              <a:rPr lang="en-SG" sz="2400" dirty="0" err="1"/>
              <a:t>chỉ</a:t>
            </a:r>
            <a:r>
              <a:rPr lang="en-SG" sz="2400" dirty="0"/>
              <a:t> </a:t>
            </a:r>
            <a:r>
              <a:rPr lang="en-SG" sz="2400" dirty="0" err="1"/>
              <a:t>có</a:t>
            </a:r>
            <a:r>
              <a:rPr lang="en-SG" sz="2400" dirty="0"/>
              <a:t>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xương</a:t>
            </a:r>
            <a:r>
              <a:rPr lang="en-SG" sz="2400" b="1" dirty="0">
                <a:solidFill>
                  <a:srgbClr val="FF0000"/>
                </a:solidFill>
              </a:rPr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dẹt</a:t>
            </a:r>
            <a:r>
              <a:rPr lang="en-SG" sz="2400" dirty="0"/>
              <a:t> </a:t>
            </a:r>
            <a:r>
              <a:rPr lang="en-SG" sz="2400" dirty="0" err="1"/>
              <a:t>sinh</a:t>
            </a:r>
            <a:r>
              <a:rPr lang="en-SG" sz="2400" dirty="0"/>
              <a:t> </a:t>
            </a:r>
            <a:r>
              <a:rPr lang="en-SG" sz="2400" dirty="0" err="1"/>
              <a:t>hồng</a:t>
            </a:r>
            <a:r>
              <a:rPr lang="en-SG" sz="2400" dirty="0"/>
              <a:t> </a:t>
            </a:r>
            <a:r>
              <a:rPr lang="en-SG" sz="2400" dirty="0" err="1"/>
              <a:t>cầu</a:t>
            </a:r>
            <a:r>
              <a:rPr lang="en-SG" sz="2400" dirty="0"/>
              <a:t>. </a:t>
            </a:r>
          </a:p>
        </p:txBody>
      </p:sp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57" y="1844824"/>
            <a:ext cx="4109959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9394" name="Group 8"/>
          <p:cNvGrpSpPr/>
          <p:nvPr/>
        </p:nvGrpSpPr>
        <p:grpSpPr bwMode="auto">
          <a:xfrm>
            <a:off x="628650" y="1628800"/>
            <a:ext cx="7922895" cy="4608512"/>
            <a:chOff x="268605" y="722655"/>
            <a:chExt cx="7922895" cy="4608512"/>
          </a:xfrm>
        </p:grpSpPr>
        <p:sp>
          <p:nvSpPr>
            <p:cNvPr id="4" name="Rectangle 4"/>
            <p:cNvSpPr/>
            <p:nvPr/>
          </p:nvSpPr>
          <p:spPr>
            <a:xfrm>
              <a:off x="268605" y="722655"/>
              <a:ext cx="7922895" cy="4608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hồng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120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hủy.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HC-&gt;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Hb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-&gt;  Hem +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globin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Fe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protein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Bilirubin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 flipV="1">
              <a:off x="2209800" y="2514600"/>
              <a:ext cx="839788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H="1">
              <a:off x="5410200" y="2514600"/>
              <a:ext cx="685800" cy="68580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3467100" y="2552700"/>
              <a:ext cx="457200" cy="381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1790700" y="3543300"/>
              <a:ext cx="4572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3352801" y="3733800"/>
              <a:ext cx="457200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65" y="160655"/>
            <a:ext cx="8445500" cy="6536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395288"/>
            <a:ext cx="9001125" cy="819150"/>
          </a:xfrm>
        </p:spPr>
        <p:txBody>
          <a:bodyPr/>
          <a:lstStyle/>
          <a:p>
            <a:pPr eaLnBrk="1" hangingPunct="1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NGUYÊN LIỆU TẠO HỒNG CẦU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344487" y="1052736"/>
            <a:ext cx="8597900" cy="4114800"/>
          </a:xfrm>
        </p:spPr>
        <p:txBody>
          <a:bodyPr>
            <a:normAutofit fontScale="92500" lnSpcReduction="20000"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600" b="1" dirty="0"/>
              <a:t>B12: </a:t>
            </a:r>
            <a:endParaRPr lang="en-SG" sz="1600" dirty="0"/>
          </a:p>
          <a:p>
            <a:pPr marL="609600" indent="-609600" eaLnBrk="1" hangingPunct="1"/>
            <a:r>
              <a:rPr lang="en-SG" sz="1600" dirty="0" err="1"/>
              <a:t>Tham</a:t>
            </a:r>
            <a:r>
              <a:rPr lang="en-SG" sz="1600" dirty="0"/>
              <a:t>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sự</a:t>
            </a:r>
            <a:r>
              <a:rPr lang="en-SG" sz="1600" dirty="0"/>
              <a:t> </a:t>
            </a:r>
            <a:r>
              <a:rPr lang="en-SG" sz="1600" dirty="0" err="1"/>
              <a:t>phân</a:t>
            </a:r>
            <a:r>
              <a:rPr lang="en-SG" sz="1600" dirty="0"/>
              <a:t> chia </a:t>
            </a:r>
            <a:r>
              <a:rPr lang="en-SG" sz="1600" dirty="0" err="1"/>
              <a:t>tế</a:t>
            </a:r>
            <a:r>
              <a:rPr lang="en-SG" sz="1600" dirty="0"/>
              <a:t> </a:t>
            </a:r>
            <a:r>
              <a:rPr lang="en-SG" sz="1600" dirty="0" err="1"/>
              <a:t>bào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trưởng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</a:t>
            </a:r>
            <a:r>
              <a:rPr lang="en-SG" sz="1600" dirty="0" err="1"/>
              <a:t>nhân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nhờ</a:t>
            </a:r>
            <a:r>
              <a:rPr lang="en-SG" sz="1600" dirty="0"/>
              <a:t> </a:t>
            </a:r>
            <a:r>
              <a:rPr lang="en-SG" sz="1600" dirty="0" err="1"/>
              <a:t>kết</a:t>
            </a:r>
            <a:r>
              <a:rPr lang="en-SG" sz="1600" dirty="0"/>
              <a:t> </a:t>
            </a:r>
            <a:r>
              <a:rPr lang="en-SG" sz="1600" dirty="0" err="1"/>
              <a:t>hợp</a:t>
            </a:r>
            <a:r>
              <a:rPr lang="en-SG" sz="1600" dirty="0"/>
              <a:t> </a:t>
            </a:r>
            <a:r>
              <a:rPr lang="en-SG" sz="1600" dirty="0" err="1"/>
              <a:t>với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</a:t>
            </a:r>
            <a:r>
              <a:rPr lang="en-SG" sz="1600" dirty="0" err="1"/>
              <a:t>tố</a:t>
            </a:r>
            <a:r>
              <a:rPr lang="en-SG" sz="1600" dirty="0"/>
              <a:t> </a:t>
            </a:r>
            <a:r>
              <a:rPr lang="en-SG" sz="1600" dirty="0" err="1"/>
              <a:t>nội</a:t>
            </a:r>
            <a:r>
              <a:rPr lang="en-SG" sz="1600" dirty="0"/>
              <a:t> </a:t>
            </a:r>
            <a:r>
              <a:rPr lang="en-SG" sz="1600" dirty="0" err="1"/>
              <a:t>tại</a:t>
            </a:r>
            <a:r>
              <a:rPr lang="en-SG" sz="1600" dirty="0"/>
              <a:t> </a:t>
            </a:r>
            <a:r>
              <a:rPr lang="en-SG" sz="1600" dirty="0" err="1"/>
              <a:t>tiết</a:t>
            </a:r>
            <a:r>
              <a:rPr lang="en-SG" sz="1600" dirty="0"/>
              <a:t> </a:t>
            </a:r>
            <a:r>
              <a:rPr lang="en-SG" sz="1600" dirty="0" err="1"/>
              <a:t>ra</a:t>
            </a:r>
            <a:r>
              <a:rPr lang="en-SG" sz="1600" dirty="0"/>
              <a:t> ở </a:t>
            </a:r>
            <a:r>
              <a:rPr lang="en-SG" sz="1600" dirty="0" err="1"/>
              <a:t>dạ</a:t>
            </a:r>
            <a:r>
              <a:rPr lang="en-SG" sz="1600" dirty="0"/>
              <a:t> </a:t>
            </a:r>
            <a:r>
              <a:rPr lang="en-SG" sz="1600" dirty="0" err="1"/>
              <a:t>dày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Thiếu</a:t>
            </a:r>
            <a:r>
              <a:rPr lang="en-SG" sz="1600" dirty="0"/>
              <a:t> B12: </a:t>
            </a: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ác</a:t>
            </a:r>
            <a:r>
              <a:rPr lang="en-SG" sz="1600" dirty="0"/>
              <a:t> </a:t>
            </a:r>
            <a:r>
              <a:rPr lang="en-SG" sz="1600" dirty="0" err="1"/>
              <a:t>tính</a:t>
            </a:r>
            <a:r>
              <a:rPr lang="en-SG" sz="1600" dirty="0"/>
              <a:t>,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 </a:t>
            </a:r>
            <a:r>
              <a:rPr lang="en-US" altLang="en-SG" sz="1600" dirty="0"/>
              <a:t>to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Acid folic:</a:t>
            </a:r>
            <a:endParaRPr lang="en-SG" sz="1600" dirty="0"/>
          </a:p>
          <a:p>
            <a:r>
              <a:rPr lang="en-SG" sz="1600" dirty="0" err="1"/>
              <a:t>Tham</a:t>
            </a:r>
            <a:r>
              <a:rPr lang="en-SG" sz="1600" dirty="0"/>
              <a:t>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quá</a:t>
            </a:r>
            <a:r>
              <a:rPr lang="en-SG" sz="1600" dirty="0"/>
              <a:t> </a:t>
            </a:r>
            <a:r>
              <a:rPr lang="en-SG" sz="1600" dirty="0" err="1"/>
              <a:t>trình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lập</a:t>
            </a:r>
            <a:r>
              <a:rPr lang="en-SG" sz="1600" dirty="0"/>
              <a:t> ADN.</a:t>
            </a:r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hỗng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 err="1"/>
              <a:t>Sắt</a:t>
            </a:r>
            <a:endParaRPr lang="en-SG" sz="1600" dirty="0"/>
          </a:p>
          <a:p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phần</a:t>
            </a:r>
            <a:r>
              <a:rPr lang="en-SG" sz="1600" dirty="0"/>
              <a:t> </a:t>
            </a:r>
            <a:r>
              <a:rPr lang="en-SG" sz="1600" dirty="0" err="1"/>
              <a:t>quan</a:t>
            </a:r>
            <a:r>
              <a:rPr lang="en-SG" sz="1600" dirty="0"/>
              <a:t> </a:t>
            </a:r>
            <a:r>
              <a:rPr lang="en-SG" sz="1600" dirty="0" err="1"/>
              <a:t>trọng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</a:t>
            </a:r>
            <a:r>
              <a:rPr lang="en-SG" sz="1600" dirty="0" err="1"/>
              <a:t>Hb</a:t>
            </a:r>
            <a:r>
              <a:rPr lang="en-US" altLang="en-SG" sz="1600" dirty="0"/>
              <a:t>.</a:t>
            </a:r>
            <a:endParaRPr lang="en-SG" sz="1600" dirty="0"/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tá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US" alt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Erythropoietin:</a:t>
            </a:r>
            <a:endParaRPr lang="en-SG" sz="1600" dirty="0"/>
          </a:p>
          <a:p>
            <a:r>
              <a:rPr lang="en-SG" sz="1600" dirty="0"/>
              <a:t>Do </a:t>
            </a:r>
            <a:r>
              <a:rPr lang="en-SG" sz="1600" dirty="0" err="1"/>
              <a:t>thận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gan</a:t>
            </a:r>
            <a:r>
              <a:rPr lang="en-SG" sz="1600" dirty="0"/>
              <a:t> </a:t>
            </a:r>
            <a:r>
              <a:rPr lang="en-SG" sz="1600" dirty="0" err="1"/>
              <a:t>sản</a:t>
            </a:r>
            <a:r>
              <a:rPr lang="en-SG" sz="1600" dirty="0"/>
              <a:t> </a:t>
            </a:r>
            <a:r>
              <a:rPr lang="en-SG" sz="1600" dirty="0" err="1"/>
              <a:t>xuất</a:t>
            </a:r>
            <a:r>
              <a:rPr lang="en-SG" sz="1600" dirty="0"/>
              <a:t>.</a:t>
            </a:r>
          </a:p>
          <a:p>
            <a:r>
              <a:rPr lang="en-SG" sz="1600" dirty="0" err="1"/>
              <a:t>Kích</a:t>
            </a:r>
            <a:r>
              <a:rPr lang="en-SG" sz="1600" dirty="0"/>
              <a:t> </a:t>
            </a:r>
            <a:r>
              <a:rPr lang="en-SG" sz="1600" dirty="0" err="1"/>
              <a:t>thích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 </a:t>
            </a:r>
            <a:r>
              <a:rPr lang="en-SG" sz="1600" dirty="0" err="1"/>
              <a:t>xương</a:t>
            </a:r>
            <a:r>
              <a:rPr lang="en-SG" sz="1600" dirty="0"/>
              <a:t> </a:t>
            </a:r>
            <a:r>
              <a:rPr lang="en-SG" sz="1600" dirty="0" err="1"/>
              <a:t>tạo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.</a:t>
            </a:r>
          </a:p>
          <a:p>
            <a:pPr marL="0" indent="0">
              <a:buNone/>
            </a:pPr>
            <a:r>
              <a:rPr lang="en-US" altLang="en-SG" sz="1600" b="1" dirty="0" err="1"/>
              <a:t>Tranferrin</a:t>
            </a:r>
            <a:r>
              <a:rPr lang="en-US" altLang="en-SG" sz="1600" b="1" dirty="0"/>
              <a:t> </a:t>
            </a:r>
            <a:r>
              <a:rPr lang="en-US" altLang="en-SG" sz="1600" b="1" dirty="0" err="1"/>
              <a:t>và</a:t>
            </a:r>
            <a:r>
              <a:rPr lang="en-US" altLang="en-SG" sz="1600" b="1" dirty="0"/>
              <a:t> </a:t>
            </a:r>
            <a:r>
              <a:rPr lang="en-US" altLang="en-SG" sz="1600" b="1" dirty="0" err="1"/>
              <a:t>Ferrintin</a:t>
            </a:r>
            <a:r>
              <a:rPr lang="en-US" altLang="en-SG" sz="1600" b="1" dirty="0"/>
              <a:t>:</a:t>
            </a:r>
            <a:endParaRPr lang="en-SG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323850"/>
            <a:ext cx="7793037" cy="8191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SG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 CẦU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625" y="1357313"/>
            <a:ext cx="7643813" cy="4967287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bạch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chuyển</a:t>
            </a:r>
            <a:endParaRPr lang="en-US" sz="20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u="sng" dirty="0" err="1">
                <a:solidFill>
                  <a:srgbClr val="FF0000"/>
                </a:solidFill>
              </a:rPr>
              <a:t>Xuyên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mạch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SG" sz="2000" dirty="0"/>
              <a:t>   + </a:t>
            </a:r>
            <a:r>
              <a:rPr lang="en-SG" sz="2000" dirty="0" err="1"/>
              <a:t>Trong</a:t>
            </a:r>
            <a:r>
              <a:rPr lang="en-SG" sz="2000" dirty="0"/>
              <a:t> 1 mm</a:t>
            </a:r>
            <a:r>
              <a:rPr lang="en-SG" sz="2000" baseline="30000" dirty="0"/>
              <a:t>3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: </a:t>
            </a:r>
            <a:r>
              <a:rPr lang="en-US" altLang="en-SG" sz="2000" dirty="0"/>
              <a:t>5</a:t>
            </a:r>
            <a:r>
              <a:rPr lang="en-SG" sz="2000" dirty="0"/>
              <a:t>000 – 10</a:t>
            </a:r>
            <a:r>
              <a:rPr lang="en-US" altLang="en-SG" sz="2000" dirty="0"/>
              <a:t>.</a:t>
            </a:r>
            <a:r>
              <a:rPr lang="en-SG" sz="2000" dirty="0"/>
              <a:t>000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64515" name="Content Placeholder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29063"/>
            <a:ext cx="91567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714375" y="71438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 CỦA MÁU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584" y="1844825"/>
            <a:ext cx="5984615" cy="403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74C3D6-D284-40ED-BC96-6E576A3FA89C}"/>
              </a:ext>
            </a:extLst>
          </p:cNvPr>
          <p:cNvSpPr txBox="1"/>
          <p:nvPr/>
        </p:nvSpPr>
        <p:spPr>
          <a:xfrm>
            <a:off x="8164764" y="199947"/>
            <a:ext cx="482652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Khi </a:t>
            </a:r>
            <a:r>
              <a:rPr lang="en-GB" dirty="0" err="1">
                <a:latin typeface="Arial"/>
                <a:cs typeface="Arial"/>
              </a:rPr>
              <a:t>vừa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bị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chấn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thương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nhiều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cả</a:t>
            </a:r>
            <a:r>
              <a:rPr lang="en-GB" dirty="0">
                <a:latin typeface="Arial"/>
                <a:cs typeface="Arial"/>
              </a:rPr>
              <a:t> HC + HT </a:t>
            </a:r>
            <a:r>
              <a:rPr lang="en-GB" dirty="0" err="1">
                <a:latin typeface="Arial"/>
                <a:cs typeface="Arial"/>
              </a:rPr>
              <a:t>đều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=&gt; </a:t>
            </a:r>
            <a:r>
              <a:rPr lang="en-GB" dirty="0" err="1">
                <a:latin typeface="Arial"/>
                <a:cs typeface="Arial"/>
              </a:rPr>
              <a:t>mất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máu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toàn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phần</a:t>
            </a:r>
            <a:r>
              <a:rPr lang="en-GB" dirty="0">
                <a:latin typeface="Arial"/>
                <a:cs typeface="Arial"/>
              </a:rPr>
              <a:t>, </a:t>
            </a:r>
            <a:r>
              <a:rPr lang="en-GB" dirty="0" err="1">
                <a:latin typeface="Arial"/>
                <a:cs typeface="Arial"/>
              </a:rPr>
              <a:t>tức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chỉ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</a:t>
            </a:r>
            <a:r>
              <a:rPr lang="en-GB" dirty="0">
                <a:latin typeface="Arial"/>
                <a:cs typeface="Arial"/>
              </a:rPr>
              <a:t> HCT normal but </a:t>
            </a:r>
            <a:r>
              <a:rPr lang="en-GB" dirty="0" err="1">
                <a:latin typeface="Arial"/>
                <a:cs typeface="Arial"/>
              </a:rPr>
              <a:t>chỉ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số</a:t>
            </a:r>
            <a:r>
              <a:rPr lang="en-GB" dirty="0">
                <a:latin typeface="Arial"/>
                <a:cs typeface="Arial"/>
              </a:rPr>
              <a:t> RBC </a:t>
            </a:r>
            <a:r>
              <a:rPr lang="en-GB" dirty="0" err="1">
                <a:latin typeface="Arial"/>
                <a:cs typeface="Arial"/>
              </a:rPr>
              <a:t>giảm</a:t>
            </a:r>
            <a:r>
              <a:rPr lang="en-GB"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SG" sz="1600" b="1" dirty="0" err="1"/>
              <a:t>Tăng</a:t>
            </a:r>
            <a:r>
              <a:rPr lang="en-SG" sz="1600" b="1" dirty="0"/>
              <a:t>:</a:t>
            </a:r>
            <a:r>
              <a:rPr lang="en-SG" sz="1600" dirty="0"/>
              <a:t> 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lý</a:t>
            </a:r>
            <a:r>
              <a:rPr lang="en-SG" sz="1600" dirty="0"/>
              <a:t> </a:t>
            </a: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khuẩn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US" altLang="en-SG" sz="1600" dirty="0" err="1"/>
              <a:t>leucemia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Trẻ</a:t>
            </a:r>
            <a:r>
              <a:rPr lang="en-SG" sz="1600" dirty="0"/>
              <a:t> </a:t>
            </a:r>
            <a:r>
              <a:rPr lang="en-SG" sz="1600" dirty="0" err="1"/>
              <a:t>em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Phụ</a:t>
            </a:r>
            <a:r>
              <a:rPr lang="en-SG" sz="1600" dirty="0"/>
              <a:t> </a:t>
            </a:r>
            <a:r>
              <a:rPr lang="en-SG" sz="1600" dirty="0" err="1"/>
              <a:t>nữ</a:t>
            </a:r>
            <a:r>
              <a:rPr lang="en-SG" sz="1600" dirty="0"/>
              <a:t> </a:t>
            </a:r>
            <a:r>
              <a:rPr lang="en-SG" sz="1600" dirty="0" err="1"/>
              <a:t>có</a:t>
            </a:r>
            <a:r>
              <a:rPr lang="en-SG" sz="1600" dirty="0"/>
              <a:t> </a:t>
            </a:r>
            <a:r>
              <a:rPr lang="en-SG" sz="1600" dirty="0" err="1"/>
              <a:t>thai.</a:t>
            </a:r>
            <a:endParaRPr lang="en-SG" sz="1600" dirty="0"/>
          </a:p>
          <a:p>
            <a:pPr eaLnBrk="1" hangingPunct="1">
              <a:lnSpc>
                <a:spcPct val="110000"/>
              </a:lnSpc>
              <a:buNone/>
            </a:pPr>
            <a:r>
              <a:rPr lang="en-SG" sz="2000" b="1" dirty="0" err="1"/>
              <a:t>Giảm</a:t>
            </a:r>
            <a:r>
              <a:rPr lang="en-SG" sz="2000" dirty="0"/>
              <a:t>: 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độc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suy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Nhiễm</a:t>
            </a:r>
            <a:r>
              <a:rPr lang="en-US" sz="1600" dirty="0"/>
              <a:t> </a:t>
            </a:r>
            <a:r>
              <a:rPr lang="en-US" sz="1600" dirty="0" err="1"/>
              <a:t>siêu</a:t>
            </a:r>
            <a:r>
              <a:rPr lang="en-US" sz="1600" dirty="0"/>
              <a:t> vi.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Ức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miễn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endParaRPr lang="en-SG" sz="1600" dirty="0"/>
          </a:p>
          <a:p>
            <a:pPr eaLnBrk="1" hangingPunct="1"/>
            <a:endParaRPr lang="en-SG" sz="16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79463" y="823913"/>
            <a:ext cx="7793037" cy="819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BẠCH CẦU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70030096"/>
              </p:ext>
            </p:extLst>
          </p:nvPr>
        </p:nvGraphicFramePr>
        <p:xfrm>
          <a:off x="971600" y="335959"/>
          <a:ext cx="7920880" cy="604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8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Bạch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9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KL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nặng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…)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879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phóng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heparin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lympho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T (Th, Tc, Ts) 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tế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Tiêu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tiếp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và hỗ trợ LYM B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323850"/>
            <a:ext cx="7793037" cy="1462088"/>
          </a:xfrm>
        </p:spPr>
        <p:txBody>
          <a:bodyPr/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pic>
        <p:nvPicPr>
          <p:cNvPr id="84995" name="Picture 4" descr="tieu cau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4675"/>
            <a:ext cx="3563938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5" descr="tieu ca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3582988"/>
            <a:ext cx="558006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857250"/>
            <a:ext cx="7793037" cy="79375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88913" y="2017713"/>
            <a:ext cx="8955087" cy="4364037"/>
          </a:xfrm>
        </p:spPr>
        <p:txBody>
          <a:bodyPr/>
          <a:lstStyle/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Tế bào nhỏ, không có hình dạng nhất định, không nhân.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150 000 – 300 000 / mm</a:t>
            </a:r>
            <a:r>
              <a:rPr lang="en-SG" baseline="30000"/>
              <a:t>3</a:t>
            </a:r>
            <a:r>
              <a:rPr lang="en-SG"/>
              <a:t> máu.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2/3 trong máu, 1/3 nằm trong lách.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Đời sống trung bình : 8 – 12 ngày.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Tham gia vào quá trình đông máu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8" y="188640"/>
            <a:ext cx="8965874" cy="621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50165"/>
            <a:ext cx="652907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681288"/>
            <a:ext cx="7793038" cy="9620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MÁU VÀ NGUYÊN TẮC TRUYỀN MÁU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465" y="1914525"/>
            <a:ext cx="7654925" cy="4247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117475" y="2017713"/>
            <a:ext cx="8955088" cy="4114800"/>
          </a:xfrm>
        </p:spPr>
        <p:txBody>
          <a:bodyPr/>
          <a:lstStyle/>
          <a:p>
            <a:pPr marL="812800" indent="-812800" eaLnBrk="1" hangingPunct="1">
              <a:lnSpc>
                <a:spcPct val="100000"/>
              </a:lnSpc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: </a:t>
            </a:r>
            <a:r>
              <a:rPr lang="en-SG" dirty="0" err="1"/>
              <a:t>Dựa</a:t>
            </a:r>
            <a:r>
              <a:rPr lang="en-SG" dirty="0"/>
              <a:t> </a:t>
            </a:r>
            <a:r>
              <a:rPr lang="en-SG" dirty="0" err="1"/>
              <a:t>vào</a:t>
            </a:r>
            <a:r>
              <a:rPr lang="en-SG" dirty="0"/>
              <a:t> </a:t>
            </a:r>
            <a:r>
              <a:rPr lang="en-SG" dirty="0" err="1"/>
              <a:t>sự</a:t>
            </a:r>
            <a:r>
              <a:rPr lang="en-SG" dirty="0"/>
              <a:t> </a:t>
            </a:r>
            <a:r>
              <a:rPr lang="en-SG" dirty="0" err="1"/>
              <a:t>có</a:t>
            </a:r>
            <a:r>
              <a:rPr lang="en-SG" dirty="0"/>
              <a:t> </a:t>
            </a:r>
            <a:r>
              <a:rPr lang="en-SG" dirty="0" err="1"/>
              <a:t>mặt</a:t>
            </a:r>
            <a:r>
              <a:rPr lang="en-SG" dirty="0"/>
              <a:t> </a:t>
            </a:r>
            <a:r>
              <a:rPr lang="en-SG" dirty="0" err="1"/>
              <a:t>của</a:t>
            </a:r>
            <a:r>
              <a:rPr lang="en-SG" dirty="0"/>
              <a:t> </a:t>
            </a:r>
            <a:r>
              <a:rPr lang="en-SG" dirty="0" err="1"/>
              <a:t>các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</a:t>
            </a:r>
            <a:r>
              <a:rPr lang="en-SG" dirty="0" err="1"/>
              <a:t>trên</a:t>
            </a:r>
            <a:r>
              <a:rPr lang="en-SG" dirty="0"/>
              <a:t> </a:t>
            </a:r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.</a:t>
            </a:r>
          </a:p>
          <a:p>
            <a:pPr marL="812800" indent="-812800" eaLnBrk="1" hangingPunct="1">
              <a:lnSpc>
                <a:spcPct val="100000"/>
              </a:lnSpc>
            </a:pPr>
            <a:r>
              <a:rPr lang="en-SG" dirty="0"/>
              <a:t>4 </a:t>
            </a:r>
            <a:r>
              <a:rPr lang="en-SG" dirty="0" err="1"/>
              <a:t>nhóm</a:t>
            </a:r>
            <a:r>
              <a:rPr lang="en-SG" dirty="0"/>
              <a:t>: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B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AB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USER\Desktop\nhom-ma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65110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476673"/>
            <a:ext cx="8559552" cy="670485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SG" sz="2400" b="1" dirty="0">
                <a:solidFill>
                  <a:srgbClr val="FF0000"/>
                </a:solidFill>
              </a:rPr>
              <a:t> THÀNH PHẦN M</a:t>
            </a:r>
            <a:r>
              <a:rPr lang="en-SG" sz="2400" b="1" dirty="0">
                <a:solidFill>
                  <a:srgbClr val="FF0000"/>
                </a:solidFill>
              </a:rPr>
              <a:t>ÁU</a:t>
            </a:r>
            <a:r>
              <a:rPr lang="en-SG" sz="2000" b="1" dirty="0">
                <a:solidFill>
                  <a:srgbClr val="FF0000"/>
                </a:solidFill>
              </a:rPr>
              <a:t> </a:t>
            </a:r>
            <a:r>
              <a:rPr lang="en-SG" sz="2000" b="1" dirty="0" err="1"/>
              <a:t>gồm</a:t>
            </a:r>
            <a:r>
              <a:rPr lang="en-SG" sz="2000" b="1" dirty="0"/>
              <a:t>: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: 45%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tương</a:t>
            </a:r>
            <a:r>
              <a:rPr lang="en-SG" sz="1800" dirty="0"/>
              <a:t>: 55%.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SG" sz="1800" dirty="0" err="1"/>
              <a:t>Tỉ</a:t>
            </a:r>
            <a:r>
              <a:rPr lang="en-SG" sz="1800" dirty="0"/>
              <a:t> </a:t>
            </a:r>
            <a:r>
              <a:rPr lang="en-SG" sz="1800" dirty="0" err="1"/>
              <a:t>lệ</a:t>
            </a: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toàn</a:t>
            </a:r>
            <a:r>
              <a:rPr lang="en-SG" sz="1800" dirty="0"/>
              <a:t> </a:t>
            </a:r>
            <a:r>
              <a:rPr lang="en-SG" sz="1800" dirty="0" err="1"/>
              <a:t>phần</a:t>
            </a:r>
            <a:r>
              <a:rPr lang="en-SG" sz="1800" dirty="0"/>
              <a:t>: </a:t>
            </a:r>
            <a:r>
              <a:rPr lang="en-SG" sz="1800" dirty="0" err="1"/>
              <a:t>hematocrit</a:t>
            </a:r>
            <a:r>
              <a:rPr lang="en-SG" sz="1800" dirty="0"/>
              <a:t> (</a:t>
            </a:r>
            <a:r>
              <a:rPr lang="en-SG" sz="1800" dirty="0" err="1"/>
              <a:t>Hct</a:t>
            </a:r>
            <a:r>
              <a:rPr lang="en-SG" sz="1800" dirty="0"/>
              <a:t>).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SG" sz="1800" dirty="0"/>
              <a:t>Giá trị Hct trung bình: </a:t>
            </a:r>
            <a:r>
              <a:rPr lang="en-SG" sz="1800" b="1" dirty="0" err="1">
                <a:sym typeface="+mn-ea"/>
              </a:rPr>
              <a:t>Hct</a:t>
            </a:r>
            <a:r>
              <a:rPr lang="en-SG" sz="1800" b="1" dirty="0">
                <a:sym typeface="+mn-ea"/>
              </a:rPr>
              <a:t> = 4</a:t>
            </a:r>
            <a:r>
              <a:rPr lang="en-US" altLang="en-SG" sz="1800" b="1" dirty="0">
                <a:sym typeface="+mn-ea"/>
              </a:rPr>
              <a:t>5</a:t>
            </a:r>
            <a:r>
              <a:rPr lang="en-SG" sz="1800" b="1" dirty="0">
                <a:sym typeface="+mn-ea"/>
              </a:rPr>
              <a:t>% ± 5 %</a:t>
            </a:r>
            <a:r>
              <a:rPr lang="en-US" altLang="en-SG" sz="1800" dirty="0">
                <a:sym typeface="+mn-ea"/>
              </a:rPr>
              <a:t>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CHỨC NĂNG CỦA MÁU</a:t>
            </a:r>
            <a:endParaRPr lang="en-SG" sz="24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SG" sz="1800" b="1" dirty="0"/>
              <a:t>1. Hô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0" indent="0">
              <a:buNone/>
            </a:pPr>
            <a:r>
              <a:rPr lang="en-SG" sz="1800" b="1" dirty="0">
                <a:sym typeface="+mn-ea"/>
              </a:rPr>
              <a:t>2. Dinh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>
              <a:buNone/>
            </a:pPr>
            <a:r>
              <a:rPr lang="en-SG" sz="1800" b="1" dirty="0">
                <a:sym typeface="+mn-ea"/>
              </a:rPr>
              <a:t>3. Đào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</a:p>
          <a:p>
            <a:pPr>
              <a:buNone/>
            </a:pPr>
            <a:r>
              <a:rPr lang="en-SG" sz="1800" b="1" dirty="0"/>
              <a:t>4. Bảo </a:t>
            </a:r>
            <a:r>
              <a:rPr lang="en-SG" sz="1800" b="1" dirty="0" err="1"/>
              <a:t>vệ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 </a:t>
            </a:r>
          </a:p>
          <a:p>
            <a:pPr lvl="1"/>
            <a:r>
              <a:rPr lang="en-SG" sz="1800" dirty="0"/>
              <a:t>Các </a:t>
            </a:r>
            <a:r>
              <a:rPr lang="en-SG" sz="1800" dirty="0" err="1"/>
              <a:t>dòng</a:t>
            </a:r>
            <a:r>
              <a:rPr lang="en-SG" sz="1800" dirty="0"/>
              <a:t> </a:t>
            </a:r>
            <a:r>
              <a:rPr lang="en-US" altLang="en-SG" sz="1800" dirty="0"/>
              <a:t>WBC</a:t>
            </a:r>
            <a:r>
              <a:rPr lang="en-SG" sz="1800" dirty="0"/>
              <a:t>.</a:t>
            </a:r>
          </a:p>
          <a:p>
            <a:pPr lvl="1"/>
            <a:r>
              <a:rPr lang="en-SG" sz="1800" dirty="0"/>
              <a:t>Các </a:t>
            </a:r>
            <a:r>
              <a:rPr lang="en-SG" sz="1800" dirty="0" err="1"/>
              <a:t>kháng</a:t>
            </a:r>
            <a:r>
              <a:rPr lang="en-SG" sz="1800" dirty="0"/>
              <a:t> </a:t>
            </a:r>
            <a:r>
              <a:rPr lang="en-SG" sz="1800" dirty="0" err="1"/>
              <a:t>thể</a:t>
            </a:r>
            <a:r>
              <a:rPr lang="en-SG" sz="1800" dirty="0"/>
              <a:t>.</a:t>
            </a:r>
          </a:p>
          <a:p>
            <a:pPr>
              <a:buNone/>
            </a:pPr>
            <a:r>
              <a:rPr lang="en-SG" sz="1800" b="1" dirty="0"/>
              <a:t>5. </a:t>
            </a:r>
            <a:r>
              <a:rPr lang="en-SG" sz="1800" b="1" dirty="0" err="1"/>
              <a:t>Thống</a:t>
            </a:r>
            <a:r>
              <a:rPr lang="en-SG" sz="1800" b="1" dirty="0"/>
              <a:t> </a:t>
            </a:r>
            <a:r>
              <a:rPr lang="en-SG" sz="1800" b="1" dirty="0" err="1"/>
              <a:t>nhất</a:t>
            </a:r>
            <a:r>
              <a:rPr lang="en-SG" sz="1800" b="1" dirty="0"/>
              <a:t> </a:t>
            </a:r>
            <a:r>
              <a:rPr lang="en-SG" sz="1800" b="1" dirty="0" err="1"/>
              <a:t>và</a:t>
            </a:r>
            <a:r>
              <a:rPr lang="en-SG" sz="1800" b="1" dirty="0"/>
              <a:t> </a:t>
            </a:r>
            <a:r>
              <a:rPr lang="en-SG" sz="1800" b="1" dirty="0" err="1"/>
              <a:t>điều</a:t>
            </a:r>
            <a:r>
              <a:rPr lang="en-SG" sz="1800" b="1" dirty="0"/>
              <a:t> </a:t>
            </a:r>
            <a:r>
              <a:rPr lang="en-SG" sz="1800" b="1" dirty="0" err="1"/>
              <a:t>hòa</a:t>
            </a:r>
            <a:r>
              <a:rPr lang="en-SG" sz="1800" b="1" dirty="0"/>
              <a:t> </a:t>
            </a:r>
            <a:r>
              <a:rPr lang="en-SG" sz="1800" b="1" dirty="0" err="1"/>
              <a:t>hoạt</a:t>
            </a:r>
            <a:r>
              <a:rPr lang="en-SG" sz="1800" b="1" dirty="0"/>
              <a:t> </a:t>
            </a:r>
            <a:r>
              <a:rPr lang="en-SG" sz="1800" b="1" dirty="0" err="1"/>
              <a:t>động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</a:t>
            </a:r>
          </a:p>
          <a:p>
            <a:pPr lvl="1"/>
            <a:r>
              <a:rPr lang="en-SG" sz="1800" dirty="0"/>
              <a:t>Hormone,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loại</a:t>
            </a:r>
            <a:r>
              <a:rPr lang="en-SG" sz="1800" dirty="0"/>
              <a:t> </a:t>
            </a:r>
            <a:r>
              <a:rPr lang="en-SG" sz="1800" dirty="0" err="1"/>
              <a:t>khí</a:t>
            </a:r>
            <a:r>
              <a:rPr lang="en-SG" sz="1800" dirty="0"/>
              <a:t>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chất</a:t>
            </a:r>
            <a:r>
              <a:rPr lang="en-SG" sz="1800" dirty="0"/>
              <a:t> </a:t>
            </a:r>
            <a:r>
              <a:rPr lang="en-SG" sz="1800" dirty="0" err="1"/>
              <a:t>điện</a:t>
            </a:r>
            <a:r>
              <a:rPr lang="en-SG" sz="1800" dirty="0"/>
              <a:t> </a:t>
            </a:r>
            <a:r>
              <a:rPr lang="en-SG" sz="1800" dirty="0" err="1"/>
              <a:t>giả</a:t>
            </a:r>
            <a:r>
              <a:rPr lang="en-SG" sz="2000" dirty="0" err="1"/>
              <a:t>i</a:t>
            </a:r>
            <a:r>
              <a:rPr lang="en-SG" sz="2000" dirty="0"/>
              <a:t>.</a:t>
            </a:r>
          </a:p>
          <a:p>
            <a:pPr lvl="1"/>
            <a:r>
              <a:rPr lang="en-SG" sz="2000" dirty="0" err="1"/>
              <a:t>Điều</a:t>
            </a:r>
            <a:r>
              <a:rPr lang="en-SG" sz="2000" dirty="0"/>
              <a:t> </a:t>
            </a:r>
            <a:r>
              <a:rPr lang="en-SG" sz="2000" dirty="0" err="1"/>
              <a:t>hòa</a:t>
            </a:r>
            <a:r>
              <a:rPr lang="en-SG" sz="2000" dirty="0"/>
              <a:t> </a:t>
            </a:r>
            <a:r>
              <a:rPr lang="en-SG" sz="2000" dirty="0" err="1"/>
              <a:t>nhiệt</a:t>
            </a:r>
            <a:r>
              <a:rPr lang="en-SG" sz="2000" dirty="0"/>
              <a:t> </a:t>
            </a:r>
            <a:r>
              <a:rPr lang="en-SG" sz="2000" dirty="0" err="1"/>
              <a:t>độ</a:t>
            </a:r>
            <a:r>
              <a:rPr lang="en-SG" sz="2000" dirty="0"/>
              <a:t> </a:t>
            </a:r>
            <a:r>
              <a:rPr lang="en-SG" sz="2000" dirty="0" err="1"/>
              <a:t>cơ</a:t>
            </a:r>
            <a:r>
              <a:rPr lang="en-SG" sz="2000" dirty="0"/>
              <a:t> </a:t>
            </a:r>
            <a:r>
              <a:rPr lang="en-SG" sz="2000" dirty="0" err="1"/>
              <a:t>thể</a:t>
            </a:r>
            <a:r>
              <a:rPr lang="en-SG" sz="2000" dirty="0"/>
              <a:t> </a:t>
            </a:r>
            <a:br>
              <a:rPr lang="en-SG" sz="2000" dirty="0"/>
            </a:br>
            <a:r>
              <a:rPr lang="en-SG" sz="2000" dirty="0">
                <a:highlight>
                  <a:srgbClr val="FFFF00"/>
                </a:highlight>
              </a:rPr>
              <a:t>(</a:t>
            </a:r>
            <a:r>
              <a:rPr lang="en-SG" sz="2000" dirty="0" err="1">
                <a:highlight>
                  <a:srgbClr val="FFFF00"/>
                </a:highlight>
              </a:rPr>
              <a:t>vd</a:t>
            </a:r>
            <a:r>
              <a:rPr lang="en-SG" sz="2000" dirty="0">
                <a:highlight>
                  <a:srgbClr val="FFFF00"/>
                </a:highlight>
              </a:rPr>
              <a:t>: </a:t>
            </a:r>
            <a:r>
              <a:rPr lang="en-SG" sz="2000" dirty="0" err="1">
                <a:highlight>
                  <a:srgbClr val="FFFF00"/>
                </a:highlight>
              </a:rPr>
              <a:t>khi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vừa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sốt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mạch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co </a:t>
            </a:r>
            <a:r>
              <a:rPr lang="en-SG" sz="2000" dirty="0" err="1">
                <a:highlight>
                  <a:srgbClr val="FFFF00"/>
                </a:highlight>
              </a:rPr>
              <a:t>lại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di </a:t>
            </a:r>
            <a:r>
              <a:rPr lang="en-SG" sz="2000" dirty="0" err="1">
                <a:highlight>
                  <a:srgbClr val="FFFF00"/>
                </a:highlight>
              </a:rPr>
              <a:t>chuyển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tới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các</a:t>
            </a:r>
            <a:r>
              <a:rPr lang="en-SG" sz="2000" dirty="0">
                <a:highlight>
                  <a:srgbClr val="FFFF00"/>
                </a:highlight>
              </a:rPr>
              <a:t> organs </a:t>
            </a:r>
            <a:r>
              <a:rPr lang="en-SG" sz="2000" dirty="0" err="1">
                <a:highlight>
                  <a:srgbClr val="FFFF00"/>
                </a:highlight>
              </a:rPr>
              <a:t>giảm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rờ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vào</a:t>
            </a:r>
            <a:r>
              <a:rPr lang="en-SG" sz="2000" dirty="0">
                <a:highlight>
                  <a:srgbClr val="FFFF00"/>
                </a:highlight>
              </a:rPr>
              <a:t> da </a:t>
            </a:r>
            <a:r>
              <a:rPr lang="en-SG" sz="2000" dirty="0" err="1">
                <a:highlight>
                  <a:srgbClr val="FFFF00"/>
                </a:highlight>
              </a:rPr>
              <a:t>thấy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lạnh</a:t>
            </a:r>
            <a:r>
              <a:rPr lang="en-SG" sz="2000" dirty="0">
                <a:highlight>
                  <a:srgbClr val="FFFF00"/>
                </a:highlight>
              </a:rPr>
              <a:t>.</a:t>
            </a:r>
            <a:br>
              <a:rPr lang="en-SG" sz="2000" dirty="0">
                <a:highlight>
                  <a:srgbClr val="FFFF00"/>
                </a:highlight>
                <a:cs typeface="Calibri"/>
              </a:rPr>
            </a:br>
            <a:r>
              <a:rPr lang="en-SG" sz="2000" dirty="0">
                <a:highlight>
                  <a:srgbClr val="FFFF00"/>
                </a:highlight>
              </a:rPr>
              <a:t>Vd2: </a:t>
            </a:r>
            <a:r>
              <a:rPr lang="en-SG" sz="2000" dirty="0" err="1">
                <a:highlight>
                  <a:srgbClr val="FFFF00"/>
                </a:highlight>
              </a:rPr>
              <a:t>khi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bị</a:t>
            </a:r>
            <a:r>
              <a:rPr lang="en-SG" sz="2000" dirty="0">
                <a:highlight>
                  <a:srgbClr val="FFFF00"/>
                </a:highlight>
              </a:rPr>
              <a:t> shock, HA </a:t>
            </a:r>
            <a:r>
              <a:rPr lang="en-SG" sz="2000" dirty="0" err="1">
                <a:highlight>
                  <a:srgbClr val="FFFF00"/>
                </a:highlight>
              </a:rPr>
              <a:t>tụt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về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não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giảm</a:t>
            </a:r>
            <a:r>
              <a:rPr lang="en-SG" sz="2000" dirty="0">
                <a:highlight>
                  <a:srgbClr val="FFFF00"/>
                </a:highlight>
              </a:rPr>
              <a:t> =&gt; </a:t>
            </a:r>
            <a:r>
              <a:rPr lang="en-SG" sz="2000" dirty="0" err="1">
                <a:highlight>
                  <a:srgbClr val="FFFF00"/>
                </a:highlight>
              </a:rPr>
              <a:t>thượng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thận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phải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tiết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andrenalin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khiến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mạch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tại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ngoại</a:t>
            </a:r>
            <a:r>
              <a:rPr lang="en-SG" sz="2000" dirty="0">
                <a:highlight>
                  <a:srgbClr val="FFFF00"/>
                </a:highlight>
              </a:rPr>
              <a:t> vi (</a:t>
            </a:r>
            <a:r>
              <a:rPr lang="en-SG" sz="2000" dirty="0" err="1">
                <a:highlight>
                  <a:srgbClr val="FFFF00"/>
                </a:highlight>
              </a:rPr>
              <a:t>như</a:t>
            </a:r>
            <a:r>
              <a:rPr lang="en-SG" sz="2000" dirty="0">
                <a:highlight>
                  <a:srgbClr val="FFFF00"/>
                </a:highlight>
              </a:rPr>
              <a:t> limbs) co </a:t>
            </a:r>
            <a:r>
              <a:rPr lang="en-SG" sz="2000" dirty="0" err="1">
                <a:highlight>
                  <a:srgbClr val="FFFF00"/>
                </a:highlight>
              </a:rPr>
              <a:t>lại</a:t>
            </a:r>
            <a:r>
              <a:rPr lang="en-SG" sz="2000" dirty="0">
                <a:highlight>
                  <a:srgbClr val="FFFF00"/>
                </a:highlight>
              </a:rPr>
              <a:t>, </a:t>
            </a:r>
            <a:r>
              <a:rPr lang="en-SG" sz="2000" dirty="0" err="1">
                <a:highlight>
                  <a:srgbClr val="FFFF00"/>
                </a:highlight>
              </a:rPr>
              <a:t>mục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đích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để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dồn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sức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đưa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về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não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nhanh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hơn</a:t>
            </a:r>
            <a:r>
              <a:rPr lang="en-SG" sz="2000" dirty="0">
                <a:highlight>
                  <a:srgbClr val="FFFF00"/>
                </a:highlight>
              </a:rPr>
              <a:t> =&gt; limb </a:t>
            </a:r>
            <a:r>
              <a:rPr lang="en-SG" sz="2000" dirty="0" err="1">
                <a:highlight>
                  <a:srgbClr val="FFFF00"/>
                </a:highlight>
              </a:rPr>
              <a:t>của</a:t>
            </a:r>
            <a:r>
              <a:rPr lang="en-SG" sz="2000" dirty="0">
                <a:highlight>
                  <a:srgbClr val="FFFF00"/>
                </a:highlight>
              </a:rPr>
              <a:t> BN </a:t>
            </a:r>
            <a:r>
              <a:rPr lang="en-SG" sz="2000" dirty="0" err="1">
                <a:highlight>
                  <a:srgbClr val="FFFF00"/>
                </a:highlight>
              </a:rPr>
              <a:t>sẽ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lạnh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vì</a:t>
            </a:r>
            <a:r>
              <a:rPr lang="en-SG" sz="2000" dirty="0">
                <a:highlight>
                  <a:srgbClr val="FFFF00"/>
                </a:highlight>
              </a:rPr>
              <a:t> role </a:t>
            </a:r>
            <a:r>
              <a:rPr lang="en-SG" sz="2000" dirty="0" err="1">
                <a:highlight>
                  <a:srgbClr val="FFFF00"/>
                </a:highlight>
              </a:rPr>
              <a:t>của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máu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là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điều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hoà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thân</a:t>
            </a:r>
            <a:r>
              <a:rPr lang="en-SG" sz="2000" dirty="0">
                <a:highlight>
                  <a:srgbClr val="FFFF00"/>
                </a:highlight>
              </a:rPr>
              <a:t> </a:t>
            </a:r>
            <a:r>
              <a:rPr lang="en-SG" sz="2000" dirty="0" err="1">
                <a:highlight>
                  <a:srgbClr val="FFFF00"/>
                </a:highlight>
              </a:rPr>
              <a:t>nhiệt</a:t>
            </a:r>
            <a:r>
              <a:rPr lang="en-SG" sz="2000" dirty="0"/>
              <a:t> ).</a:t>
            </a:r>
            <a:endParaRPr lang="en-SG" sz="2000" dirty="0">
              <a:cs typeface="Calibri"/>
            </a:endParaRPr>
          </a:p>
          <a:p>
            <a:pPr marL="609600" indent="-609600">
              <a:buNone/>
            </a:pPr>
            <a:endParaRPr lang="en-SG" sz="1600" b="1" dirty="0"/>
          </a:p>
          <a:p>
            <a:pPr marL="609600" indent="-609600">
              <a:buAutoNum type="arabicPeriod"/>
              <a:defRPr/>
            </a:pPr>
            <a:endParaRPr lang="en-SG" dirty="0"/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677863" y="954088"/>
          <a:ext cx="7969250" cy="50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37250" imgH="3771900" progId="Paint.Picture">
                  <p:embed/>
                </p:oleObj>
              </mc:Choice>
              <mc:Fallback>
                <p:oleObj r:id="rId2" imgW="5937250" imgH="3771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863" y="954088"/>
                        <a:ext cx="7969250" cy="506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2197100"/>
          <a:ext cx="84582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huyết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6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anti A, anti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KN A,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A, anti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852097"/>
              </p:ext>
            </p:extLst>
          </p:nvPr>
        </p:nvGraphicFramePr>
        <p:xfrm>
          <a:off x="827584" y="365126"/>
          <a:ext cx="2376264" cy="248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56100" imgH="3594100" progId="Paint.Picture">
                  <p:embed/>
                </p:oleObj>
              </mc:Choice>
              <mc:Fallback>
                <p:oleObj r:id="rId2" imgW="4356100" imgH="3594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365126"/>
                        <a:ext cx="2376264" cy="248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>
            <p:extLst>
              <p:ext uri="{D42A27DB-BD31-4B8C-83A1-F6EECF244321}">
                <p14:modId xmlns:p14="http://schemas.microsoft.com/office/powerpoint/2010/main" val="1444989624"/>
              </p:ext>
            </p:extLst>
          </p:nvPr>
        </p:nvGraphicFramePr>
        <p:xfrm>
          <a:off x="4427984" y="260647"/>
          <a:ext cx="2551898" cy="252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013200" imgH="3676650" progId="Paint.Picture">
                  <p:embed/>
                </p:oleObj>
              </mc:Choice>
              <mc:Fallback>
                <p:oleObj r:id="rId4" imgW="4013200" imgH="36766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260647"/>
                        <a:ext cx="2551898" cy="252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32792"/>
              </p:ext>
            </p:extLst>
          </p:nvPr>
        </p:nvGraphicFramePr>
        <p:xfrm>
          <a:off x="827584" y="4056498"/>
          <a:ext cx="2304256" cy="248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663950" imgH="3568700" progId="Paint.Picture">
                  <p:embed/>
                </p:oleObj>
              </mc:Choice>
              <mc:Fallback>
                <p:oleObj r:id="rId6" imgW="3663950" imgH="3568700" progId="Paint.Picture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584" y="4056498"/>
                        <a:ext cx="2304256" cy="2486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>
            <p:extLst>
              <p:ext uri="{D42A27DB-BD31-4B8C-83A1-F6EECF244321}">
                <p14:modId xmlns:p14="http://schemas.microsoft.com/office/powerpoint/2010/main" val="2928788755"/>
              </p:ext>
            </p:extLst>
          </p:nvPr>
        </p:nvGraphicFramePr>
        <p:xfrm>
          <a:off x="4860032" y="3977920"/>
          <a:ext cx="2432463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70350" imgH="3873500" progId="Paint.Picture">
                  <p:embed/>
                </p:oleObj>
              </mc:Choice>
              <mc:Fallback>
                <p:oleObj r:id="rId8" imgW="4070350" imgH="3873500" progId="Paint.Pictur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3977920"/>
                        <a:ext cx="2432463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475818"/>
            <a:ext cx="7399734" cy="864096"/>
          </a:xfrm>
          <a:solidFill>
            <a:schemeClr val="bg1"/>
          </a:solidFill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Nhóm máu A1 và A2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624736" cy="43279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2650" y="482600"/>
          <a:ext cx="7661275" cy="58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13200" imgH="3086100" progId="Paint.Picture">
                  <p:embed/>
                </p:oleObj>
              </mc:Choice>
              <mc:Fallback>
                <p:oleObj r:id="rId2" imgW="4013200" imgH="3086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2650" y="482600"/>
                        <a:ext cx="7661275" cy="589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Rh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27405" y="1844675"/>
            <a:ext cx="7995920" cy="4114800"/>
          </a:xfrm>
        </p:spPr>
        <p:txBody>
          <a:bodyPr/>
          <a:lstStyle/>
          <a:p>
            <a:pPr marL="609600" indent="-609600" eaLnBrk="1" hangingPunct="1"/>
            <a:r>
              <a:rPr lang="en-US" altLang="en-SG"/>
              <a:t>Nguyên tắc: Dựa trên sự xuất hiện các cặp KN (</a:t>
            </a:r>
            <a:r>
              <a:rPr lang="en-US" altLang="en-SG" b="1">
                <a:solidFill>
                  <a:srgbClr val="FF0000"/>
                </a:solidFill>
              </a:rPr>
              <a:t>D- d</a:t>
            </a:r>
            <a:r>
              <a:rPr lang="en-US" altLang="en-SG"/>
              <a:t>, C- c, E- e) trên bề mặt hồng cầu.</a:t>
            </a:r>
            <a:endParaRPr lang="en-SG"/>
          </a:p>
          <a:p>
            <a:pPr marL="609600" indent="-609600" eaLnBrk="1" hangingPunct="1"/>
            <a:r>
              <a:rPr lang="en-SG"/>
              <a:t>Người Việt Nam: 99.6%  Rh+. 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pic>
        <p:nvPicPr>
          <p:cNvPr id="4" name="Picture 3" descr="C:\Users\ADMIN\Desktop\1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3" y="3902224"/>
            <a:ext cx="7757841" cy="27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10" y="2317115"/>
            <a:ext cx="8349615" cy="29381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71438"/>
            <a:ext cx="8215312" cy="1462087"/>
          </a:xfrm>
        </p:spPr>
        <p:txBody>
          <a:bodyPr>
            <a:normAutofit/>
          </a:bodyPr>
          <a:lstStyle/>
          <a:p>
            <a:pPr eaLnBrk="1" hangingPunct="1"/>
            <a:r>
              <a:rPr lang="en-SG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 TẮC TRUYỀN MÁU   </a:t>
            </a:r>
            <a:r>
              <a:rPr lang="en-SG" sz="4000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SG" sz="4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124744"/>
            <a:ext cx="8356476" cy="1368152"/>
          </a:xfrm>
        </p:spPr>
        <p:txBody>
          <a:bodyPr>
            <a:normAutofit fontScale="77500" lnSpcReduction="20000"/>
          </a:bodyPr>
          <a:lstStyle/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1: </a:t>
            </a:r>
            <a:r>
              <a:rPr lang="en-US" altLang="en-SG" dirty="0" err="1"/>
              <a:t>Không</a:t>
            </a:r>
            <a:r>
              <a:rPr lang="en-US" altLang="en-SG" dirty="0"/>
              <a:t> </a:t>
            </a:r>
            <a:r>
              <a:rPr lang="en-US" altLang="en-SG" dirty="0" err="1"/>
              <a:t>để</a:t>
            </a:r>
            <a:r>
              <a:rPr lang="en-US" altLang="en-SG" dirty="0"/>
              <a:t> KN </a:t>
            </a:r>
            <a:r>
              <a:rPr lang="en-US" altLang="en-SG" dirty="0" err="1"/>
              <a:t>gặp</a:t>
            </a:r>
            <a:r>
              <a:rPr lang="en-US" altLang="en-SG" dirty="0"/>
              <a:t> KT </a:t>
            </a:r>
            <a:r>
              <a:rPr lang="en-US" altLang="en-SG" dirty="0" err="1"/>
              <a:t>tương</a:t>
            </a:r>
            <a:r>
              <a:rPr lang="en-US" altLang="en-SG" dirty="0"/>
              <a:t> </a:t>
            </a:r>
            <a:r>
              <a:rPr lang="en-US" altLang="en-SG" dirty="0" err="1"/>
              <a:t>ứng</a:t>
            </a:r>
            <a:r>
              <a:rPr lang="en-US" altLang="en-SG" dirty="0"/>
              <a:t>.</a:t>
            </a:r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2: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/ HC 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cho</a:t>
            </a:r>
            <a:r>
              <a:rPr lang="en-SG" dirty="0"/>
              <a:t> </a:t>
            </a:r>
            <a:r>
              <a:rPr lang="en-SG" dirty="0" err="1"/>
              <a:t>không</a:t>
            </a:r>
            <a:r>
              <a:rPr lang="en-SG" dirty="0"/>
              <a:t> </a:t>
            </a:r>
            <a:r>
              <a:rPr lang="en-SG" dirty="0" err="1"/>
              <a:t>bị</a:t>
            </a:r>
            <a:r>
              <a:rPr lang="en-SG" dirty="0"/>
              <a:t> </a:t>
            </a:r>
            <a:r>
              <a:rPr lang="en-SG" dirty="0" err="1"/>
              <a:t>ngưng</a:t>
            </a:r>
            <a:r>
              <a:rPr lang="en-SG" dirty="0"/>
              <a:t> </a:t>
            </a:r>
            <a:r>
              <a:rPr lang="en-SG" dirty="0" err="1"/>
              <a:t>kết</a:t>
            </a:r>
            <a:r>
              <a:rPr lang="en-SG" dirty="0"/>
              <a:t> </a:t>
            </a:r>
            <a:r>
              <a:rPr lang="en-SG" dirty="0" err="1"/>
              <a:t>bởi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thể</a:t>
            </a:r>
            <a:r>
              <a:rPr lang="en-SG" dirty="0"/>
              <a:t> / HT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nhận</a:t>
            </a:r>
            <a:r>
              <a:rPr lang="en-SG" dirty="0"/>
              <a:t>. </a:t>
            </a:r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4" name="Group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419208"/>
              </p:ext>
            </p:extLst>
          </p:nvPr>
        </p:nvGraphicFramePr>
        <p:xfrm>
          <a:off x="1043608" y="3140967"/>
          <a:ext cx="6552728" cy="2664298"/>
        </p:xfrm>
        <a:graphic>
          <a:graphicData uri="http://schemas.openxmlformats.org/drawingml/2006/table">
            <a:tbl>
              <a:tblPr/>
              <a:tblGrid>
                <a:gridCol w="312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65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8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 O (tốt nhất A)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B,  O (tốt nhất 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AB,  A,  B,  O (tốt nhất AB)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3" y="274638"/>
            <a:ext cx="7467600" cy="5635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truyền máu (Huyết cầu)</a:t>
            </a:r>
          </a:p>
        </p:txBody>
      </p:sp>
      <p:pic>
        <p:nvPicPr>
          <p:cNvPr id="97283" name="Picture 2" descr="C:\Users\THUHA\Downloads\880084188_so do truyen mau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857250"/>
            <a:ext cx="9144000" cy="5429250"/>
          </a:xfrm>
        </p:spPr>
      </p:pic>
    </p:spTree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12090"/>
            <a:ext cx="552196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611560" y="290721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MÁU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628800"/>
            <a:ext cx="8715375" cy="4114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/>
              <a:t>1</a:t>
            </a:r>
            <a:r>
              <a:rPr lang="en-SG" b="1" dirty="0"/>
              <a:t>. </a:t>
            </a:r>
            <a:r>
              <a:rPr lang="en-SG" sz="1800" b="1" dirty="0" err="1"/>
              <a:t>Hô</a:t>
            </a:r>
            <a:r>
              <a:rPr lang="en-SG" sz="1800" b="1" dirty="0"/>
              <a:t>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609600" indent="-609600" eaLnBrk="1" hangingPunct="1">
              <a:buFont typeface="Wingdings" panose="05000000000000000000" pitchFamily="2" charset="2"/>
              <a:buChar char="Ø"/>
            </a:pPr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263140"/>
            <a:ext cx="5231130" cy="4373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609600" y="1857375"/>
            <a:ext cx="8153400" cy="25545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1440" tIns="45720" rIns="91440" bIns="45720" anchor="t">
            <a:spAutoFit/>
          </a:bodyPr>
          <a:lstStyle/>
          <a:p>
            <a:pPr marL="457200" indent="-457200">
              <a:lnSpc>
                <a:spcPct val="110000"/>
              </a:lnSpc>
              <a:buFontTx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caàm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sô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khôûi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2.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huyeát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töông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:</a:t>
            </a: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noäi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ngoaïi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3.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tieâu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sợi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fibrin: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Plasminogen – Plasmin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/>
            <a:endParaRPr lang="en-US" sz="2800" dirty="0">
              <a:solidFill>
                <a:schemeClr val="tx2"/>
              </a:solidFill>
              <a:latin typeface="Times New Roman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017713"/>
            <a:ext cx="8597900" cy="41148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SG" sz="3200" b="1" i="1"/>
              <a:t>1. Giai đoạn cầm máu nguyên phát </a:t>
            </a:r>
            <a:r>
              <a:rPr lang="en-SG" sz="3200"/>
              <a:t>(giai đoạn cầm máu tức thời)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Yếu tố mạch máu.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 tố tiểu cầu.</a:t>
            </a:r>
            <a:endParaRPr lang="en-SG" sz="320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30810"/>
            <a:ext cx="8804910" cy="66224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881063"/>
          <a:ext cx="90678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48450" imgH="3733800" progId="Paint.Picture">
                  <p:embed/>
                </p:oleObj>
              </mc:Choice>
              <mc:Fallback>
                <p:oleObj r:id="rId2" imgW="6648450" imgH="3733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881063"/>
                        <a:ext cx="90678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2017713"/>
            <a:ext cx="91440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/>
              <a:t>2. Đông máu huyết tương </a:t>
            </a:r>
            <a:r>
              <a:rPr lang="en-SG"/>
              <a:t>(giai đoạn cầm máu duy trì)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/>
              <a:t>Có 12 yếu tố đông máu chính được đánh số La mã từ I đến XIII</a:t>
            </a:r>
            <a:r>
              <a:rPr lang="en-US" altLang="en-SG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Có 5 con đường đông máu trong đó 2 con đường đông máu chính.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Qua 3 giai đoạn chính.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6045" y="1786255"/>
            <a:ext cx="8787765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214630"/>
            <a:ext cx="8618855" cy="146177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đông máu huyết tương thực hiện qua 4 con đường: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 đường đông máu ngoại sinh.</a:t>
            </a:r>
          </a:p>
          <a:p>
            <a:r>
              <a:rPr lang="en-US"/>
              <a:t>Con đường đông máu nội sinh.</a:t>
            </a:r>
          </a:p>
          <a:p>
            <a:r>
              <a:rPr lang="en-US"/>
              <a:t>Con đường đụng chạm.</a:t>
            </a:r>
          </a:p>
          <a:p>
            <a:r>
              <a:rPr lang="en-US"/>
              <a:t>Con đường phụ.</a:t>
            </a:r>
          </a:p>
          <a:p>
            <a:r>
              <a:rPr lang="en-US">
                <a:solidFill>
                  <a:srgbClr val="FF0000"/>
                </a:solidFill>
              </a:rPr>
              <a:t>Con đường đông máu chung.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" y="79375"/>
            <a:ext cx="9032240" cy="675005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15267"/>
              </p:ext>
            </p:extLst>
          </p:nvPr>
        </p:nvGraphicFramePr>
        <p:xfrm>
          <a:off x="1317625" y="836613"/>
          <a:ext cx="6931025" cy="26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552950" imgH="1771650" progId="Paint.Picture">
                  <p:embed/>
                </p:oleObj>
              </mc:Choice>
              <mc:Fallback>
                <p:oleObj r:id="rId2" imgW="4552950" imgH="1771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7625" y="836613"/>
                        <a:ext cx="6931025" cy="269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11867"/>
              </p:ext>
            </p:extLst>
          </p:nvPr>
        </p:nvGraphicFramePr>
        <p:xfrm>
          <a:off x="1238544" y="4192194"/>
          <a:ext cx="6933091" cy="248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54500" imgH="1714500" progId="Paint.Picture">
                  <p:embed/>
                </p:oleObj>
              </mc:Choice>
              <mc:Fallback>
                <p:oleObj r:id="rId4" imgW="4254500" imgH="1714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544" y="4192194"/>
                        <a:ext cx="6933091" cy="248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47625" y="1433513"/>
          <a:ext cx="8991600" cy="395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21350" imgH="2514600" progId="Paint.Picture">
                  <p:embed/>
                </p:oleObj>
              </mc:Choice>
              <mc:Fallback>
                <p:oleObj r:id="rId2" imgW="5721350" imgH="2514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25" y="1433513"/>
                        <a:ext cx="8991600" cy="395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620688"/>
            <a:ext cx="6831845" cy="580665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7150" y="1327150"/>
          <a:ext cx="9059863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53250" imgH="3175000" progId="Paint.Picture">
                  <p:embed/>
                </p:oleObj>
              </mc:Choice>
              <mc:Fallback>
                <p:oleObj r:id="rId2" imgW="6953250" imgH="3175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50" y="1327150"/>
                        <a:ext cx="9059863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41275" y="1216025"/>
          <a:ext cx="9004300" cy="443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75600" imgH="3924300" progId="Paint.Picture">
                  <p:embed/>
                </p:oleObj>
              </mc:Choice>
              <mc:Fallback>
                <p:oleObj r:id="rId2" imgW="7975600" imgH="3924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" y="1216025"/>
                        <a:ext cx="9004300" cy="443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1135063"/>
          <a:ext cx="9023350" cy="455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20050" imgH="4044950" progId="Paint.Picture">
                  <p:embed/>
                </p:oleObj>
              </mc:Choice>
              <mc:Fallback>
                <p:oleObj r:id="rId2" imgW="8020050" imgH="40449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1135063"/>
                        <a:ext cx="9023350" cy="455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145883"/>
              </p:ext>
            </p:extLst>
          </p:nvPr>
        </p:nvGraphicFramePr>
        <p:xfrm>
          <a:off x="46038" y="476673"/>
          <a:ext cx="9037637" cy="524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88300" imgH="4038600" progId="Paint.Picture">
                  <p:embed/>
                </p:oleObj>
              </mc:Choice>
              <mc:Fallback>
                <p:oleObj r:id="rId2" imgW="798830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38" y="476673"/>
                        <a:ext cx="9037637" cy="524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270260"/>
              </p:ext>
            </p:extLst>
          </p:nvPr>
        </p:nvGraphicFramePr>
        <p:xfrm>
          <a:off x="53975" y="404664"/>
          <a:ext cx="8986838" cy="590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32750" imgH="4038600" progId="Paint.Picture">
                  <p:embed/>
                </p:oleObj>
              </mc:Choice>
              <mc:Fallback>
                <p:oleObj r:id="rId2" imgW="803275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" y="404664"/>
                        <a:ext cx="8986838" cy="590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Sự tạo thành tơ máu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866" y="2420888"/>
            <a:ext cx="7557179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143125"/>
            <a:ext cx="8358187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 dirty="0"/>
              <a:t>3. </a:t>
            </a:r>
            <a:r>
              <a:rPr lang="en-SG" sz="2000" b="1" i="1" dirty="0" err="1"/>
              <a:t>Tiêu</a:t>
            </a:r>
            <a:r>
              <a:rPr lang="en-SG" sz="2000" b="1" i="1" dirty="0"/>
              <a:t> </a:t>
            </a:r>
            <a:r>
              <a:rPr lang="en-SG" sz="2000" b="1" i="1" dirty="0" err="1"/>
              <a:t>sợi</a:t>
            </a:r>
            <a:r>
              <a:rPr lang="en-SG" sz="2000" b="1" i="1" dirty="0"/>
              <a:t> </a:t>
            </a:r>
            <a:r>
              <a:rPr lang="en-SG" sz="2000" b="1" i="1" dirty="0" err="1"/>
              <a:t>huyết</a:t>
            </a:r>
            <a:r>
              <a:rPr lang="en-SG" sz="2000" b="1" i="1" dirty="0"/>
              <a:t> </a:t>
            </a:r>
            <a:r>
              <a:rPr lang="en-SG" sz="2000" dirty="0"/>
              <a:t>(</a:t>
            </a:r>
            <a:r>
              <a:rPr lang="en-SG" sz="2000" dirty="0" err="1"/>
              <a:t>giai</a:t>
            </a:r>
            <a:r>
              <a:rPr lang="en-SG" sz="2000" dirty="0"/>
              <a:t> </a:t>
            </a:r>
            <a:r>
              <a:rPr lang="en-SG" sz="2000" dirty="0" err="1"/>
              <a:t>đoạn</a:t>
            </a:r>
            <a:r>
              <a:rPr lang="en-SG" sz="2000" dirty="0"/>
              <a:t> </a:t>
            </a:r>
            <a:r>
              <a:rPr lang="en-SG" sz="2000" dirty="0" err="1"/>
              <a:t>sau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)</a:t>
            </a:r>
          </a:p>
          <a:p>
            <a:pPr>
              <a:buFontTx/>
              <a:buChar char="-"/>
            </a:pPr>
            <a:r>
              <a:rPr lang="en-SG" sz="2000" dirty="0"/>
              <a:t>Co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thanh</a:t>
            </a:r>
            <a:r>
              <a:rPr lang="en-SG" sz="2000" dirty="0"/>
              <a:t> =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tương</a:t>
            </a:r>
            <a:r>
              <a:rPr lang="en-SG" sz="2000" dirty="0"/>
              <a:t> – (fibrinogen </a:t>
            </a:r>
            <a:r>
              <a:rPr lang="en-SG" sz="2000" dirty="0" err="1"/>
              <a:t>và</a:t>
            </a:r>
            <a:r>
              <a:rPr lang="en-SG" sz="2000" dirty="0"/>
              <a:t> </a:t>
            </a:r>
            <a:r>
              <a:rPr lang="en-SG" sz="2000" dirty="0" err="1"/>
              <a:t>yếu</a:t>
            </a:r>
            <a:r>
              <a:rPr lang="en-SG" sz="2000" dirty="0"/>
              <a:t> </a:t>
            </a:r>
            <a:r>
              <a:rPr lang="en-SG" sz="2000" dirty="0" err="1"/>
              <a:t>tố</a:t>
            </a:r>
            <a:r>
              <a:rPr lang="en-SG" sz="2000" dirty="0"/>
              <a:t> ĐM)</a:t>
            </a:r>
          </a:p>
          <a:p>
            <a:pPr>
              <a:buFontTx/>
              <a:buChar char="-"/>
            </a:pPr>
            <a:r>
              <a:rPr lang="en-SG" sz="2000" dirty="0"/>
              <a:t>Tan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plasminogen </a:t>
            </a:r>
            <a:r>
              <a:rPr lang="en-SG" sz="2000" dirty="0">
                <a:sym typeface="Wingdings" panose="05000000000000000000" pitchFamily="2" charset="2"/>
              </a:rPr>
              <a:t> plasmin  </a:t>
            </a:r>
            <a:r>
              <a:rPr lang="en-SG" sz="2000" dirty="0" err="1">
                <a:sym typeface="Wingdings" panose="05000000000000000000" pitchFamily="2" charset="2"/>
              </a:rPr>
              <a:t>tiêu</a:t>
            </a:r>
            <a:r>
              <a:rPr lang="en-SG" sz="2000" dirty="0">
                <a:sym typeface="Wingdings" panose="05000000000000000000" pitchFamily="2" charset="2"/>
              </a:rPr>
              <a:t> fibrin</a:t>
            </a:r>
            <a:r>
              <a:rPr lang="en-SG" sz="2000" dirty="0"/>
              <a:t>  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900" y="1162050"/>
          <a:ext cx="8905875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45450" imgH="4108450" progId="Paint.Picture">
                  <p:embed/>
                </p:oleObj>
              </mc:Choice>
              <mc:Fallback>
                <p:oleObj r:id="rId2" imgW="8045450" imgH="41084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900" y="1162050"/>
                        <a:ext cx="8905875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4138" y="1047750"/>
          <a:ext cx="90233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134350" imgH="4260850" progId="Paint.Picture">
                  <p:embed/>
                </p:oleObj>
              </mc:Choice>
              <mc:Fallback>
                <p:oleObj r:id="rId2" imgW="8134350" imgH="4260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38" y="1047750"/>
                        <a:ext cx="9023350" cy="472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332656"/>
            <a:ext cx="7859028" cy="1512168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2. </a:t>
            </a:r>
            <a:r>
              <a:rPr lang="en-SG" sz="1800" b="1" dirty="0" err="1">
                <a:sym typeface="+mn-ea"/>
              </a:rPr>
              <a:t>Dinh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3. </a:t>
            </a:r>
            <a:r>
              <a:rPr lang="en-SG" sz="1800" b="1" dirty="0" err="1">
                <a:sym typeface="+mn-ea"/>
              </a:rPr>
              <a:t>Đào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2559685"/>
            <a:ext cx="6211570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642938" y="785813"/>
            <a:ext cx="7793037" cy="890587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CHẤT CỦA MÁU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17712"/>
            <a:ext cx="8631238" cy="34995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tươi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sẫm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Khối</a:t>
            </a:r>
            <a:r>
              <a:rPr lang="en-SG" sz="1800" dirty="0"/>
              <a:t> </a:t>
            </a:r>
            <a:r>
              <a:rPr lang="en-SG" sz="1800" dirty="0" err="1"/>
              <a:t>lượng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: 7 – 9% </a:t>
            </a:r>
            <a:r>
              <a:rPr lang="en-SG" sz="1800" dirty="0" err="1"/>
              <a:t>Cân</a:t>
            </a:r>
            <a:r>
              <a:rPr lang="en-SG" sz="1800" dirty="0"/>
              <a:t> </a:t>
            </a:r>
            <a:r>
              <a:rPr lang="en-SG" sz="1800" dirty="0" err="1"/>
              <a:t>Nặng</a:t>
            </a:r>
            <a:r>
              <a:rPr lang="en-SG" sz="1800" dirty="0"/>
              <a:t>. </a:t>
            </a:r>
          </a:p>
          <a:p>
            <a:pPr marL="609600" indent="-609600" eaLnBrk="1" hangingPunct="1">
              <a:defRPr/>
            </a:pPr>
            <a:r>
              <a:rPr lang="en-SG" sz="1800" dirty="0" err="1"/>
              <a:t>Người</a:t>
            </a:r>
            <a:r>
              <a:rPr lang="en-SG" sz="1800" dirty="0"/>
              <a:t> </a:t>
            </a:r>
            <a:r>
              <a:rPr lang="en-SG" sz="1800" dirty="0" err="1"/>
              <a:t>lớn</a:t>
            </a:r>
            <a:r>
              <a:rPr lang="en-SG" sz="1800" dirty="0"/>
              <a:t>: 1/13 CN.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Độ nhớt của máu gấp 3.8- 4.5 lần nước cất, phụ thuộc vào số lượng huyết cầu và </a:t>
            </a:r>
            <a:r>
              <a:rPr lang="vi-VN" sz="1800" dirty="0" err="1">
                <a:latin typeface="Arial"/>
                <a:cs typeface="Arial"/>
              </a:rPr>
              <a:t>protein</a:t>
            </a:r>
            <a:r>
              <a:rPr lang="vi-VN" sz="1800" dirty="0">
                <a:latin typeface="Arial"/>
                <a:cs typeface="Arial"/>
              </a:rPr>
              <a:t> (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ea typeface="+mn-lt"/>
                <a:cs typeface="Arial"/>
              </a:rPr>
              <a:t>albumin</a:t>
            </a:r>
            <a:r>
              <a:rPr lang="vi-VN" sz="1800" i="1" dirty="0">
                <a:highlight>
                  <a:srgbClr val="FFFF00"/>
                </a:highlight>
                <a:latin typeface="Arial"/>
                <a:ea typeface="+mn-lt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released</a:t>
            </a:r>
            <a:r>
              <a:rPr lang="vi-VN" sz="1800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from</a:t>
            </a:r>
            <a:r>
              <a:rPr lang="vi-VN" sz="1800" i="1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i="1" dirty="0" err="1">
                <a:highlight>
                  <a:srgbClr val="FFFF00"/>
                </a:highlight>
                <a:latin typeface="Arial"/>
                <a:cs typeface="Arial"/>
              </a:rPr>
              <a:t>liver</a:t>
            </a:r>
            <a:r>
              <a:rPr lang="vi-VN" sz="1800" dirty="0">
                <a:latin typeface="Arial"/>
                <a:cs typeface="Arial"/>
              </a:rPr>
              <a:t>).  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VD: BN bị xơ gan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gđ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cuối bị to bụng vì cơ thể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ko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thể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generate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lang="vi-VN" sz="1800" dirty="0" err="1">
                <a:highlight>
                  <a:srgbClr val="FFFF00"/>
                </a:highlight>
                <a:latin typeface="Arial"/>
                <a:cs typeface="Arial"/>
              </a:rPr>
              <a:t>albumin</a:t>
            </a:r>
            <a:r>
              <a:rPr lang="vi-VN" sz="1800" dirty="0">
                <a:highlight>
                  <a:srgbClr val="FFFF00"/>
                </a:highlight>
                <a:latin typeface="Arial"/>
                <a:cs typeface="Arial"/>
              </a:rPr>
              <a:t> =&gt; nước từ máu có xu hường thoát ra ngoài mạch cao =&gt; gây phù</a:t>
            </a:r>
            <a:endParaRPr lang="en-US" sz="1800" dirty="0" err="1">
              <a:highlight>
                <a:srgbClr val="FFFF00"/>
              </a:highlight>
              <a:cs typeface="Calibri" panose="020F0502020204030204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Tỉ trọng của máu là 1,05 – 1,06</a:t>
            </a:r>
            <a:r>
              <a:rPr lang="en-US" altLang="vi-VN" sz="1800" dirty="0"/>
              <a:t>.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cs typeface="Arial"/>
              </a:rPr>
              <a:t>Độ pH của máu trong khoảng từ 7,35 – 7,45. 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Máu là nguồn gốc tạo ra các dịch trong cơ thể</a:t>
            </a:r>
            <a:r>
              <a:rPr lang="en-US" sz="1800" dirty="0"/>
              <a:t>.</a:t>
            </a:r>
            <a:endParaRPr lang="en-SG" sz="18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SG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C:\Users\THUHA\Downloads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8606" y="1772816"/>
            <a:ext cx="3199594" cy="462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1" descr="C:\Users\THUHA\Downloads\images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194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552" y="460444"/>
            <a:ext cx="7731820" cy="1296145"/>
          </a:xfrm>
        </p:spPr>
        <p:txBody>
          <a:bodyPr>
            <a:noAutofit/>
          </a:bodyPr>
          <a:lstStyle/>
          <a:p>
            <a:pPr>
              <a:defRPr/>
            </a:pP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LÝ HUYẾT CẦU</a:t>
            </a: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 CẦU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7504" y="990600"/>
            <a:ext cx="4968552" cy="5224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đĩa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Lõm</a:t>
            </a:r>
            <a:r>
              <a:rPr lang="en-US" sz="1800" dirty="0"/>
              <a:t> 2 </a:t>
            </a:r>
            <a:r>
              <a:rPr lang="en-US" sz="1800" dirty="0" err="1"/>
              <a:t>mặt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.</a:t>
            </a:r>
          </a:p>
          <a:p>
            <a:pPr>
              <a:spcBef>
                <a:spcPct val="0"/>
              </a:spcBef>
            </a:pPr>
            <a:r>
              <a:rPr lang="en-US" sz="1800" err="1"/>
              <a:t>Bên</a:t>
            </a:r>
            <a:r>
              <a:rPr lang="en-US" sz="1800" dirty="0"/>
              <a:t> </a:t>
            </a:r>
            <a:r>
              <a:rPr lang="en-US" sz="1800" err="1"/>
              <a:t>trong</a:t>
            </a:r>
            <a:r>
              <a:rPr lang="en-US" sz="1800" dirty="0"/>
              <a:t> </a:t>
            </a:r>
            <a:r>
              <a:rPr lang="en-US" sz="1800" err="1"/>
              <a:t>có</a:t>
            </a:r>
            <a:r>
              <a:rPr lang="en-US" sz="1800" dirty="0"/>
              <a:t> </a:t>
            </a:r>
            <a:r>
              <a:rPr lang="en-US" sz="1800" err="1"/>
              <a:t>các</a:t>
            </a:r>
            <a:r>
              <a:rPr lang="en-US" sz="1800" dirty="0"/>
              <a:t> </a:t>
            </a:r>
            <a:r>
              <a:rPr lang="en-US" sz="1800" err="1"/>
              <a:t>sợi</a:t>
            </a:r>
            <a:r>
              <a:rPr lang="en-US" sz="1800" dirty="0"/>
              <a:t> </a:t>
            </a:r>
            <a:r>
              <a:rPr lang="en-US" sz="1800" err="1"/>
              <a:t>màu</a:t>
            </a:r>
            <a:r>
              <a:rPr lang="en-US" sz="1800" dirty="0"/>
              <a:t> </a:t>
            </a:r>
            <a:r>
              <a:rPr lang="en-US" sz="1800" err="1"/>
              <a:t>hồng</a:t>
            </a:r>
            <a:r>
              <a:rPr lang="en-US" sz="1800" dirty="0"/>
              <a:t> </a:t>
            </a:r>
            <a:r>
              <a:rPr lang="en-US" sz="1800" err="1"/>
              <a:t>gọi</a:t>
            </a:r>
            <a:r>
              <a:rPr lang="en-US" sz="1800" dirty="0"/>
              <a:t> </a:t>
            </a:r>
            <a:r>
              <a:rPr lang="en-US" sz="1800" err="1"/>
              <a:t>là</a:t>
            </a:r>
            <a:r>
              <a:rPr lang="en-US" sz="1800" dirty="0"/>
              <a:t> </a:t>
            </a:r>
            <a:r>
              <a:rPr lang="en-US" sz="1800" err="1"/>
              <a:t>huyết</a:t>
            </a:r>
            <a:r>
              <a:rPr lang="en-US" sz="1800" dirty="0"/>
              <a:t> </a:t>
            </a:r>
            <a:r>
              <a:rPr lang="en-US" sz="1800" err="1"/>
              <a:t>cầu</a:t>
            </a:r>
            <a:r>
              <a:rPr lang="en-US" sz="1800" dirty="0"/>
              <a:t> </a:t>
            </a:r>
            <a:r>
              <a:rPr lang="en-US" sz="1800" err="1"/>
              <a:t>tố</a:t>
            </a:r>
            <a:r>
              <a:rPr lang="en-US" sz="1800" dirty="0"/>
              <a:t> (</a:t>
            </a:r>
            <a:r>
              <a:rPr lang="en-US" sz="1800" err="1">
                <a:highlight>
                  <a:srgbClr val="FFFF00"/>
                </a:highlight>
              </a:rPr>
              <a:t>i.e</a:t>
            </a:r>
            <a:r>
              <a:rPr lang="en-US" sz="1800" dirty="0">
                <a:highlight>
                  <a:srgbClr val="FFFF00"/>
                </a:highlight>
              </a:rPr>
              <a:t> hemoglobin</a:t>
            </a:r>
            <a:r>
              <a:rPr lang="en-US" sz="1800" dirty="0"/>
              <a:t>).</a:t>
            </a:r>
          </a:p>
        </p:txBody>
      </p:sp>
      <p:pic>
        <p:nvPicPr>
          <p:cNvPr id="35844" name="Picture 2" descr="Clo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80928"/>
            <a:ext cx="2670448" cy="353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73677"/>
            <a:ext cx="4464496" cy="3589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FE86BC-60DD-D0F5-8AF8-AA700FDF7C3E}"/>
              </a:ext>
            </a:extLst>
          </p:cNvPr>
          <p:cNvSpPr txBox="1"/>
          <p:nvPr/>
        </p:nvSpPr>
        <p:spPr>
          <a:xfrm>
            <a:off x="9142565" y="4085431"/>
            <a:ext cx="45618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Arial"/>
                <a:cs typeface="Arial"/>
              </a:rPr>
              <a:t>d(MM) = 2nm, d(HC)=7nm: HC </a:t>
            </a:r>
            <a:r>
              <a:rPr lang="en-GB" dirty="0" err="1">
                <a:latin typeface="Arial"/>
                <a:cs typeface="Arial"/>
              </a:rPr>
              <a:t>phải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biến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chui</a:t>
            </a:r>
            <a:r>
              <a:rPr lang="en-GB" dirty="0">
                <a:latin typeface="Arial"/>
                <a:cs typeface="Arial"/>
              </a:rPr>
              <a:t> qua MM </a:t>
            </a:r>
            <a:r>
              <a:rPr lang="en-GB" dirty="0" err="1">
                <a:latin typeface="Arial"/>
                <a:cs typeface="Arial"/>
              </a:rPr>
              <a:t>được</a:t>
            </a:r>
            <a:r>
              <a:rPr lang="en-GB" dirty="0">
                <a:latin typeface="Arial"/>
                <a:cs typeface="Arial"/>
              </a:rPr>
              <a:t>. Khi </a:t>
            </a:r>
            <a:r>
              <a:rPr lang="en-GB" dirty="0" err="1">
                <a:latin typeface="Arial"/>
                <a:cs typeface="Arial"/>
              </a:rPr>
              <a:t>biến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thì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hình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dạng</a:t>
            </a:r>
            <a:r>
              <a:rPr lang="en-GB" dirty="0">
                <a:latin typeface="Arial"/>
                <a:cs typeface="Arial"/>
              </a:rPr>
              <a:t> HC </a:t>
            </a:r>
            <a:r>
              <a:rPr lang="en-GB" dirty="0" err="1">
                <a:latin typeface="Arial"/>
                <a:cs typeface="Arial"/>
              </a:rPr>
              <a:t>dài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ra</a:t>
            </a:r>
            <a:r>
              <a:rPr lang="en-GB" dirty="0">
                <a:latin typeface="Arial"/>
                <a:cs typeface="Arial"/>
              </a:rPr>
              <a:t> =&gt; DT </a:t>
            </a:r>
            <a:r>
              <a:rPr lang="en-GB" dirty="0" err="1">
                <a:latin typeface="Arial"/>
                <a:cs typeface="Arial"/>
              </a:rPr>
              <a:t>tiếp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xúc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của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nó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với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màng</a:t>
            </a:r>
            <a:r>
              <a:rPr lang="en-GB" dirty="0">
                <a:latin typeface="Arial"/>
                <a:cs typeface="Arial"/>
              </a:rPr>
              <a:t> H/</a:t>
            </a:r>
            <a:r>
              <a:rPr lang="en-GB" dirty="0" err="1">
                <a:latin typeface="Arial"/>
                <a:cs typeface="Arial"/>
              </a:rPr>
              <a:t>Hấp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tăng</a:t>
            </a:r>
            <a:r>
              <a:rPr lang="en-GB" dirty="0">
                <a:latin typeface="Arial"/>
                <a:cs typeface="Arial"/>
              </a:rPr>
              <a:t> =&gt;</a:t>
            </a:r>
            <a:r>
              <a:rPr lang="en-GB" dirty="0" err="1">
                <a:latin typeface="Arial"/>
                <a:cs typeface="Arial"/>
              </a:rPr>
              <a:t>tăng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trao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đổi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khí</a:t>
            </a:r>
            <a:r>
              <a:rPr lang="en-GB" dirty="0">
                <a:latin typeface="Arial"/>
                <a:cs typeface="Arial"/>
              </a:rPr>
              <a:t> ở lung.</a:t>
            </a:r>
            <a:endParaRPr lang="en-US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1432</Words>
  <Application>Microsoft Office PowerPoint</Application>
  <PresentationFormat>On-screen Show (4:3)</PresentationFormat>
  <Paragraphs>228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 SINH LÝ HỌC VỀ MÁU</vt:lpstr>
      <vt:lpstr>THÀNH PHẦN CỦA MÁU</vt:lpstr>
      <vt:lpstr>PowerPoint Presentation</vt:lpstr>
      <vt:lpstr>CHỨC NĂNG CỦA MÁU</vt:lpstr>
      <vt:lpstr>PowerPoint Presentation</vt:lpstr>
      <vt:lpstr>PowerPoint Presentation</vt:lpstr>
      <vt:lpstr>TÍNH CHẤT CỦA MÁU</vt:lpstr>
      <vt:lpstr> SINH LÝ HUYẾT CẦU           - Hồng Cầu                  -  Bạch Cầu                  -  Tiểu Cầu </vt:lpstr>
      <vt:lpstr>HỒNG CẦU</vt:lpstr>
      <vt:lpstr>HÌNH THỂ HỒNG CẦU</vt:lpstr>
      <vt:lpstr>CẤU TRÚC HỒNG CẦU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NGUYÊN LIỆU TẠO HỒNG CẦU</vt:lpstr>
      <vt:lpstr>BẠCH CẦU</vt:lpstr>
      <vt:lpstr>PowerPoint Presentation</vt:lpstr>
      <vt:lpstr>PowerPoint Presentation</vt:lpstr>
      <vt:lpstr>TIỂU CẦU</vt:lpstr>
      <vt:lpstr>  TIỂU CẦU</vt:lpstr>
      <vt:lpstr>PowerPoint Presentation</vt:lpstr>
      <vt:lpstr>PowerPoint Presentation</vt:lpstr>
      <vt:lpstr>NHÓM MÁU VÀ NGUYÊN TẮC TRUYỀN MÁU</vt:lpstr>
      <vt:lpstr>PowerPoint Presentation</vt:lpstr>
      <vt:lpstr>PHÂN LOẠI HỆ ABO</vt:lpstr>
      <vt:lpstr>Kiểu gen của nhóm máu</vt:lpstr>
      <vt:lpstr>PowerPoint Presentation</vt:lpstr>
      <vt:lpstr>HỆ ABO</vt:lpstr>
      <vt:lpstr>PowerPoint Presentation</vt:lpstr>
      <vt:lpstr>Nhóm máu A1 và A2</vt:lpstr>
      <vt:lpstr>PowerPoint Presentation</vt:lpstr>
      <vt:lpstr>PHÂN LOẠI HỆ Rh</vt:lpstr>
      <vt:lpstr>PowerPoint Presentation</vt:lpstr>
      <vt:lpstr>NGUYÊN  TẮC TRUYỀN MÁU   Hệ ABO</vt:lpstr>
      <vt:lpstr>Sơ đồ truyền máu (Huyết cầu)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Quá trình đông máu huyết tương thực hiện qua 4 con đường: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Sự tạo thành tơ máu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6 SINH LÝ MÁU</dc:title>
  <dc:creator>User</dc:creator>
  <cp:lastModifiedBy>Ms Hai Duong</cp:lastModifiedBy>
  <cp:revision>330</cp:revision>
  <dcterms:created xsi:type="dcterms:W3CDTF">2010-10-20T15:28:00Z</dcterms:created>
  <dcterms:modified xsi:type="dcterms:W3CDTF">2024-04-04T05:18:54Z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